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3" r:id="rId10"/>
    <p:sldId id="264" r:id="rId11"/>
    <p:sldId id="265" r:id="rId12"/>
    <p:sldId id="266" r:id="rId13"/>
    <p:sldId id="267" r:id="rId14"/>
    <p:sldId id="271" r:id="rId15"/>
    <p:sldId id="274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1C20"/>
    <a:srgbClr val="D81814"/>
    <a:srgbClr val="005B9D"/>
    <a:srgbClr val="0085E7"/>
    <a:srgbClr val="5E9FFF"/>
    <a:srgbClr val="0084E7"/>
    <a:srgbClr val="007DD8"/>
    <a:srgbClr val="316DA0"/>
    <a:srgbClr val="008DF9"/>
    <a:srgbClr val="0065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7"/>
    <p:restoredTop sz="94674"/>
  </p:normalViewPr>
  <p:slideViewPr>
    <p:cSldViewPr snapToGrid="0" snapToObjects="1">
      <p:cViewPr varScale="1">
        <p:scale>
          <a:sx n="103" d="100"/>
          <a:sy n="103" d="100"/>
        </p:scale>
        <p:origin x="1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 b="1" i="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1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D1C5BF-F27A-084F-A468-7A4E238C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8044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2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5000" b="1" i="0" cap="none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B722C7A-773E-924B-9672-6125AA8C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60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5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BF6E6A2-D0A1-0D46-A5BA-9267F2976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0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A7197A-FBD5-5746-8826-718701F3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6312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5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AEC2E01-046E-B648-800E-4C3C6B6B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6172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4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EEEF09-0C50-2945-A5DA-8524E719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60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1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5FC0E59-E077-7947-B541-8E9DFD4B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60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A882B0-F9B5-0B40-B29E-B7A9FAF00D39}"/>
              </a:ext>
            </a:extLst>
          </p:cNvPr>
          <p:cNvSpPr/>
          <p:nvPr userDrawn="1"/>
        </p:nvSpPr>
        <p:spPr>
          <a:xfrm>
            <a:off x="3623131" y="5116449"/>
            <a:ext cx="8163612" cy="1178351"/>
          </a:xfrm>
          <a:prstGeom prst="rect">
            <a:avLst/>
          </a:prstGeom>
          <a:solidFill>
            <a:srgbClr val="FED8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CD3CCD-82B3-C748-9800-4A96B19898BE}"/>
              </a:ext>
            </a:extLst>
          </p:cNvPr>
          <p:cNvSpPr/>
          <p:nvPr userDrawn="1"/>
        </p:nvSpPr>
        <p:spPr>
          <a:xfrm>
            <a:off x="3755106" y="4946767"/>
            <a:ext cx="8163612" cy="1178351"/>
          </a:xfrm>
          <a:prstGeom prst="rect">
            <a:avLst/>
          </a:prstGeom>
          <a:solidFill>
            <a:srgbClr val="192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8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124C548-985D-A342-9607-B029A33E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3652" y="798973"/>
            <a:ext cx="811019" cy="503578"/>
          </a:xfrm>
        </p:spPr>
        <p:txBody>
          <a:bodyPr/>
          <a:lstStyle>
            <a:lvl1pPr>
              <a:defRPr>
                <a:solidFill>
                  <a:srgbClr val="19225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1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GoLeads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1" r:id="rId9"/>
    <p:sldLayoutId id="214748369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i="0" kern="1200" cap="all" baseline="0">
          <a:solidFill>
            <a:srgbClr val="007DD8"/>
          </a:solidFill>
          <a:effectLst/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000" b="1" i="0" kern="1200" baseline="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 cap="none" baseline="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 cap="none" baseline="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600" b="1" i="0" kern="1200">
          <a:solidFill>
            <a:schemeClr val="tx1"/>
          </a:solidFill>
          <a:effectLst/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04F2-1423-9644-9072-3F92D1DA2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154967"/>
            <a:ext cx="7162800" cy="3670419"/>
          </a:xfrm>
        </p:spPr>
        <p:txBody>
          <a:bodyPr>
            <a:normAutofit/>
          </a:bodyPr>
          <a:lstStyle/>
          <a:p>
            <a:r>
              <a:rPr lang="en-US" sz="10000" dirty="0">
                <a:solidFill>
                  <a:srgbClr val="192252"/>
                </a:solidFill>
                <a:latin typeface="Bauhaus 93" pitchFamily="82" charset="77"/>
              </a:rPr>
              <a:t> </a:t>
            </a:r>
            <a:endParaRPr lang="en-US" sz="10000" dirty="0">
              <a:solidFill>
                <a:srgbClr val="FF0000"/>
              </a:solidFill>
              <a:latin typeface="Bauhaus 93" pitchFamily="82" charset="77"/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A9FD3994-B9DF-FA4A-8BCA-D2EFE1FD1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304" y="4733429"/>
            <a:ext cx="2027391" cy="1069449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704E20C-85DF-DD40-8C87-E233C12C30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357" y="5039423"/>
            <a:ext cx="2462758" cy="763455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B5DCA4A1-094E-2B43-AFAB-6794E2AEC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884" y="4792835"/>
            <a:ext cx="1248307" cy="1248307"/>
          </a:xfrm>
          <a:prstGeom prst="rect">
            <a:avLst/>
          </a:pr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F92ADA-6761-3940-B97C-42DD93A081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1299" y="1055122"/>
            <a:ext cx="91694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0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SPREADIN’ THE NEWS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AE8CD6-2681-E346-BFD2-A90358409C25}"/>
              </a:ext>
            </a:extLst>
          </p:cNvPr>
          <p:cNvSpPr txBox="1">
            <a:spLocks/>
          </p:cNvSpPr>
          <p:nvPr/>
        </p:nvSpPr>
        <p:spPr>
          <a:xfrm>
            <a:off x="3935896" y="1853754"/>
            <a:ext cx="8256104" cy="47868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Press releases and press mentions</a:t>
            </a:r>
          </a:p>
          <a:p>
            <a:r>
              <a:rPr lang="en-US" dirty="0"/>
              <a:t>HARO, </a:t>
            </a:r>
            <a:r>
              <a:rPr lang="en-US" dirty="0" err="1"/>
              <a:t>GetQwoted</a:t>
            </a:r>
            <a:r>
              <a:rPr lang="en-US" dirty="0"/>
              <a:t>, PR Leads*</a:t>
            </a:r>
          </a:p>
          <a:p>
            <a:r>
              <a:rPr lang="en-US" dirty="0"/>
              <a:t>Guaranteed Press Releases*</a:t>
            </a:r>
          </a:p>
          <a:p>
            <a:r>
              <a:rPr lang="en-US" dirty="0"/>
              <a:t>FB Audience distribution</a:t>
            </a:r>
          </a:p>
          <a:p>
            <a:r>
              <a:rPr lang="en-US" dirty="0"/>
              <a:t>It’s all about the audience</a:t>
            </a:r>
          </a:p>
          <a:p>
            <a:endParaRPr lang="en-US" dirty="0"/>
          </a:p>
        </p:txBody>
      </p:sp>
      <p:pic>
        <p:nvPicPr>
          <p:cNvPr id="12" name="Picture 11" descr="A picture containing table&#10;&#10;Description automatically generated">
            <a:extLst>
              <a:ext uri="{FF2B5EF4-FFF2-40B4-BE49-F238E27FC236}">
                <a16:creationId xmlns:a16="http://schemas.microsoft.com/office/drawing/2014/main" id="{CD41CDCA-D629-3F42-90C6-C8D5E14BF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40" y="2036170"/>
            <a:ext cx="2336800" cy="2184400"/>
          </a:xfrm>
          <a:prstGeom prst="rect">
            <a:avLst/>
          </a:prstGeom>
        </p:spPr>
      </p:pic>
      <p:pic>
        <p:nvPicPr>
          <p:cNvPr id="13" name="Picture 12" descr="A picture containing table&#10;&#10;Description automatically generated">
            <a:extLst>
              <a:ext uri="{FF2B5EF4-FFF2-40B4-BE49-F238E27FC236}">
                <a16:creationId xmlns:a16="http://schemas.microsoft.com/office/drawing/2014/main" id="{34978C47-308B-7743-B868-AB5E1EFAA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087" y="2947381"/>
            <a:ext cx="23368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2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AND PUSH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25DFE7-711A-FA40-A2EB-B86408219329}"/>
              </a:ext>
            </a:extLst>
          </p:cNvPr>
          <p:cNvSpPr txBox="1">
            <a:spLocks/>
          </p:cNvSpPr>
          <p:nvPr/>
        </p:nvSpPr>
        <p:spPr>
          <a:xfrm>
            <a:off x="4353339" y="1853754"/>
            <a:ext cx="7838661" cy="43971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Content Marketing</a:t>
            </a:r>
          </a:p>
          <a:p>
            <a:r>
              <a:rPr lang="en-US" dirty="0"/>
              <a:t>Start with Questions from reps</a:t>
            </a:r>
          </a:p>
          <a:p>
            <a:r>
              <a:rPr lang="en-US" dirty="0"/>
              <a:t>Push content via email</a:t>
            </a:r>
          </a:p>
          <a:p>
            <a:r>
              <a:rPr lang="en-US" dirty="0"/>
              <a:t>Segments &gt; broadcasts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11" descr="A picture containing table&#10;&#10;Description automatically generated">
            <a:extLst>
              <a:ext uri="{FF2B5EF4-FFF2-40B4-BE49-F238E27FC236}">
                <a16:creationId xmlns:a16="http://schemas.microsoft.com/office/drawing/2014/main" id="{47D0A05A-111E-964A-94F8-5B9983732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40" y="2036170"/>
            <a:ext cx="2336800" cy="2184400"/>
          </a:xfrm>
          <a:prstGeom prst="rect">
            <a:avLst/>
          </a:prstGeom>
        </p:spPr>
      </p:pic>
      <p:pic>
        <p:nvPicPr>
          <p:cNvPr id="13" name="Picture 12" descr="A picture containing table&#10;&#10;Description automatically generated">
            <a:extLst>
              <a:ext uri="{FF2B5EF4-FFF2-40B4-BE49-F238E27FC236}">
                <a16:creationId xmlns:a16="http://schemas.microsoft.com/office/drawing/2014/main" id="{ED5EA9A8-CB00-D84E-975D-874AEF8F8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087" y="2947381"/>
            <a:ext cx="2336800" cy="2184400"/>
          </a:xfrm>
          <a:prstGeom prst="rect">
            <a:avLst/>
          </a:prstGeom>
        </p:spPr>
      </p:pic>
      <p:pic>
        <p:nvPicPr>
          <p:cNvPr id="14" name="Picture 13" descr="A picture containing table&#10;&#10;Description automatically generated">
            <a:extLst>
              <a:ext uri="{FF2B5EF4-FFF2-40B4-BE49-F238E27FC236}">
                <a16:creationId xmlns:a16="http://schemas.microsoft.com/office/drawing/2014/main" id="{11480F4E-9D4B-9E40-925B-FA1AF5334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134" y="3795397"/>
            <a:ext cx="23368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44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BURY THE OLD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3299" y="1884047"/>
            <a:ext cx="7910066" cy="3822700"/>
          </a:xfrm>
        </p:spPr>
        <p:txBody>
          <a:bodyPr>
            <a:normAutofit/>
          </a:bodyPr>
          <a:lstStyle/>
          <a:p>
            <a:r>
              <a:rPr lang="en-US" dirty="0"/>
              <a:t>Already started on Content Marketing? </a:t>
            </a:r>
          </a:p>
          <a:p>
            <a:r>
              <a:rPr lang="en-US" dirty="0"/>
              <a:t>Review unvisited pages</a:t>
            </a:r>
          </a:p>
          <a:p>
            <a:r>
              <a:rPr lang="en-US" dirty="0"/>
              <a:t>Hide? </a:t>
            </a:r>
          </a:p>
          <a:p>
            <a:r>
              <a:rPr lang="en-US" dirty="0"/>
              <a:t>Re-fresh, re-write, re-submit SEO</a:t>
            </a:r>
          </a:p>
        </p:txBody>
      </p:sp>
      <p:pic>
        <p:nvPicPr>
          <p:cNvPr id="9" name="Picture 8" descr="A picture containing table&#10;&#10;Description automatically generated">
            <a:extLst>
              <a:ext uri="{FF2B5EF4-FFF2-40B4-BE49-F238E27FC236}">
                <a16:creationId xmlns:a16="http://schemas.microsoft.com/office/drawing/2014/main" id="{F9446106-54D0-F64D-8C02-E352AA4E2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40" y="2036170"/>
            <a:ext cx="2336800" cy="2184400"/>
          </a:xfrm>
          <a:prstGeom prst="rect">
            <a:avLst/>
          </a:prstGeom>
        </p:spPr>
      </p:pic>
      <p:pic>
        <p:nvPicPr>
          <p:cNvPr id="15" name="Picture 14" descr="A picture containing table&#10;&#10;Description automatically generated">
            <a:extLst>
              <a:ext uri="{FF2B5EF4-FFF2-40B4-BE49-F238E27FC236}">
                <a16:creationId xmlns:a16="http://schemas.microsoft.com/office/drawing/2014/main" id="{B2923498-F556-B844-A78A-DF73F26BC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499" y="2036170"/>
            <a:ext cx="2336800" cy="2184400"/>
          </a:xfrm>
          <a:prstGeom prst="rect">
            <a:avLst/>
          </a:prstGeom>
        </p:spPr>
      </p:pic>
      <p:pic>
        <p:nvPicPr>
          <p:cNvPr id="10" name="Picture 9" descr="A picture containing table&#10;&#10;Description automatically generated">
            <a:extLst>
              <a:ext uri="{FF2B5EF4-FFF2-40B4-BE49-F238E27FC236}">
                <a16:creationId xmlns:a16="http://schemas.microsoft.com/office/drawing/2014/main" id="{C2DBE131-B096-BA4F-9EE6-A3B6B8A9D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087" y="2947381"/>
            <a:ext cx="2336800" cy="2184400"/>
          </a:xfrm>
          <a:prstGeom prst="rect">
            <a:avLst/>
          </a:prstGeom>
        </p:spPr>
      </p:pic>
      <p:pic>
        <p:nvPicPr>
          <p:cNvPr id="11" name="Picture 10" descr="A picture containing table&#10;&#10;Description automatically generated">
            <a:extLst>
              <a:ext uri="{FF2B5EF4-FFF2-40B4-BE49-F238E27FC236}">
                <a16:creationId xmlns:a16="http://schemas.microsoft.com/office/drawing/2014/main" id="{100346DC-99D8-E44A-991F-C2E22E279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134" y="3795397"/>
            <a:ext cx="23368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5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LIGHTEN THE MOOD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BBA8D4E-1DF6-F64F-89E3-70BBE409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665" y="1853754"/>
            <a:ext cx="7267336" cy="3822700"/>
          </a:xfrm>
        </p:spPr>
        <p:txBody>
          <a:bodyPr>
            <a:normAutofit/>
          </a:bodyPr>
          <a:lstStyle/>
          <a:p>
            <a:r>
              <a:rPr lang="en-US" dirty="0"/>
              <a:t>Shared experiences like this are rare </a:t>
            </a:r>
          </a:p>
          <a:p>
            <a:r>
              <a:rPr lang="en-US" dirty="0"/>
              <a:t>Funny is hard, but self-deprecation makes it easier</a:t>
            </a:r>
          </a:p>
          <a:p>
            <a:r>
              <a:rPr lang="en-US" dirty="0"/>
              <a:t>We’re all human, act like it</a:t>
            </a:r>
          </a:p>
        </p:txBody>
      </p:sp>
      <p:pic>
        <p:nvPicPr>
          <p:cNvPr id="13" name="Picture 12" descr="A picture containing table&#10;&#10;Description automatically generated">
            <a:extLst>
              <a:ext uri="{FF2B5EF4-FFF2-40B4-BE49-F238E27FC236}">
                <a16:creationId xmlns:a16="http://schemas.microsoft.com/office/drawing/2014/main" id="{942D54E7-1C4D-1540-826F-C75009D5E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40" y="2036170"/>
            <a:ext cx="2336800" cy="2184400"/>
          </a:xfrm>
          <a:prstGeom prst="rect">
            <a:avLst/>
          </a:prstGeom>
        </p:spPr>
      </p:pic>
      <p:pic>
        <p:nvPicPr>
          <p:cNvPr id="14" name="Picture 13" descr="A picture containing table&#10;&#10;Description automatically generated">
            <a:extLst>
              <a:ext uri="{FF2B5EF4-FFF2-40B4-BE49-F238E27FC236}">
                <a16:creationId xmlns:a16="http://schemas.microsoft.com/office/drawing/2014/main" id="{308F1F19-1B62-D548-8863-BC6579860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499" y="2036170"/>
            <a:ext cx="2336800" cy="2184400"/>
          </a:xfrm>
          <a:prstGeom prst="rect">
            <a:avLst/>
          </a:prstGeom>
        </p:spPr>
      </p:pic>
      <p:pic>
        <p:nvPicPr>
          <p:cNvPr id="15" name="Picture 14" descr="A picture containing table&#10;&#10;Description automatically generated">
            <a:extLst>
              <a:ext uri="{FF2B5EF4-FFF2-40B4-BE49-F238E27FC236}">
                <a16:creationId xmlns:a16="http://schemas.microsoft.com/office/drawing/2014/main" id="{5D7DF6B8-A315-5149-8303-58269B9E8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087" y="2947381"/>
            <a:ext cx="2336800" cy="2184400"/>
          </a:xfrm>
          <a:prstGeom prst="rect">
            <a:avLst/>
          </a:prstGeom>
        </p:spPr>
      </p:pic>
      <p:pic>
        <p:nvPicPr>
          <p:cNvPr id="16" name="Picture 15" descr="A picture containing table&#10;&#10;Description automatically generated">
            <a:extLst>
              <a:ext uri="{FF2B5EF4-FFF2-40B4-BE49-F238E27FC236}">
                <a16:creationId xmlns:a16="http://schemas.microsoft.com/office/drawing/2014/main" id="{2A8E697C-A46E-B047-9C72-D2BB2FD59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134" y="3795397"/>
            <a:ext cx="2336800" cy="2184400"/>
          </a:xfrm>
          <a:prstGeom prst="rect">
            <a:avLst/>
          </a:prstGeom>
        </p:spPr>
      </p:pic>
      <p:pic>
        <p:nvPicPr>
          <p:cNvPr id="17" name="Picture 16" descr="A picture containing table&#10;&#10;Description automatically generated">
            <a:extLst>
              <a:ext uri="{FF2B5EF4-FFF2-40B4-BE49-F238E27FC236}">
                <a16:creationId xmlns:a16="http://schemas.microsoft.com/office/drawing/2014/main" id="{503B01B7-E71F-DD47-9B81-EA96FB8F3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79" y="4402986"/>
            <a:ext cx="23368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98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ADEFA43-5F9E-B741-A253-160122940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596" y="4558302"/>
            <a:ext cx="1311965" cy="2117034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18CB724-1C3C-F74D-A819-76BCBDA50C49}"/>
              </a:ext>
            </a:extLst>
          </p:cNvPr>
          <p:cNvSpPr txBox="1">
            <a:spLocks/>
          </p:cNvSpPr>
          <p:nvPr/>
        </p:nvSpPr>
        <p:spPr>
          <a:xfrm>
            <a:off x="4353340" y="1853755"/>
            <a:ext cx="2196548" cy="36823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600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D851BEB-F73F-B741-BBE6-4827E1E14ED7}"/>
              </a:ext>
            </a:extLst>
          </p:cNvPr>
          <p:cNvSpPr txBox="1">
            <a:spLocks/>
          </p:cNvSpPr>
          <p:nvPr/>
        </p:nvSpPr>
        <p:spPr>
          <a:xfrm rot="2549006">
            <a:off x="6624868" y="1947365"/>
            <a:ext cx="1155035" cy="259663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600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1DB8AA5A-471C-0647-B8F6-85B04BB52B6E}"/>
              </a:ext>
            </a:extLst>
          </p:cNvPr>
          <p:cNvSpPr txBox="1">
            <a:spLocks/>
          </p:cNvSpPr>
          <p:nvPr/>
        </p:nvSpPr>
        <p:spPr>
          <a:xfrm rot="18916856">
            <a:off x="5411171" y="2795961"/>
            <a:ext cx="3427288" cy="441657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0" dirty="0"/>
              <a:t>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6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7" y="2082354"/>
            <a:ext cx="10852200" cy="3822700"/>
          </a:xfrm>
        </p:spPr>
        <p:txBody>
          <a:bodyPr>
            <a:normAutofit/>
          </a:bodyPr>
          <a:lstStyle/>
          <a:p>
            <a:r>
              <a:rPr lang="en-US" dirty="0"/>
              <a:t>Start with segments</a:t>
            </a:r>
            <a:br>
              <a:rPr lang="en-US" dirty="0"/>
            </a:br>
            <a:r>
              <a:rPr lang="en-US" dirty="0"/>
              <a:t>Good/Bad </a:t>
            </a:r>
            <a:r>
              <a:rPr lang="en-US" dirty="0" err="1"/>
              <a:t>Custs</a:t>
            </a:r>
            <a:r>
              <a:rPr lang="en-US" dirty="0"/>
              <a:t>/Prod/</a:t>
            </a:r>
            <a:r>
              <a:rPr lang="en-US" dirty="0" err="1"/>
              <a:t>Svcs</a:t>
            </a:r>
            <a:endParaRPr lang="en-US" dirty="0"/>
          </a:p>
          <a:p>
            <a:r>
              <a:rPr lang="en-US" dirty="0"/>
              <a:t>Gather common questions</a:t>
            </a:r>
          </a:p>
          <a:p>
            <a:r>
              <a:rPr lang="en-US" dirty="0"/>
              <a:t>Get in touch</a:t>
            </a:r>
          </a:p>
        </p:txBody>
      </p:sp>
    </p:spTree>
    <p:extLst>
      <p:ext uri="{BB962C8B-B14F-4D97-AF65-F5344CB8AC3E}">
        <p14:creationId xmlns:p14="http://schemas.microsoft.com/office/powerpoint/2010/main" val="289840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E1EFF77-E6D5-6F45-A624-2D4CAC317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553" y="1711976"/>
            <a:ext cx="2970630" cy="1717024"/>
          </a:xfrm>
          <a:prstGeom prst="rect">
            <a:avLst/>
          </a:prstGeom>
        </p:spPr>
      </p:pic>
      <p:pic>
        <p:nvPicPr>
          <p:cNvPr id="10" name="Picture 9" descr="A picture containing star, object, dark, black&#10;&#10;Description automatically generated">
            <a:extLst>
              <a:ext uri="{FF2B5EF4-FFF2-40B4-BE49-F238E27FC236}">
                <a16:creationId xmlns:a16="http://schemas.microsoft.com/office/drawing/2014/main" id="{A16D15E2-F99C-274D-BC3A-6C7D12A04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2886" y="2832653"/>
            <a:ext cx="3233529" cy="2425147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00E821F7-DD48-9C48-A81D-C8B6ACC55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5260" y="4473550"/>
            <a:ext cx="2831605" cy="2280560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91B14DF-5D61-3444-99AD-6D4A39EB8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6865" y="1853754"/>
            <a:ext cx="6328108" cy="38227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Who’s got (voice) mail</a:t>
            </a:r>
          </a:p>
          <a:p>
            <a:r>
              <a:rPr lang="en-US" dirty="0"/>
              <a:t>Start </a:t>
            </a:r>
            <a:r>
              <a:rPr lang="en-US" dirty="0" err="1"/>
              <a:t>spreadin</a:t>
            </a:r>
            <a:r>
              <a:rPr lang="en-US" dirty="0"/>
              <a:t>’ the news</a:t>
            </a:r>
          </a:p>
          <a:p>
            <a:r>
              <a:rPr lang="en-US" dirty="0"/>
              <a:t>Write and push</a:t>
            </a:r>
          </a:p>
          <a:p>
            <a:r>
              <a:rPr lang="en-US" dirty="0"/>
              <a:t>Bury the old stuff</a:t>
            </a:r>
          </a:p>
          <a:p>
            <a:r>
              <a:rPr lang="en-US" dirty="0"/>
              <a:t>Lighten the mood</a:t>
            </a:r>
          </a:p>
        </p:txBody>
      </p:sp>
    </p:spTree>
    <p:extLst>
      <p:ext uri="{BB962C8B-B14F-4D97-AF65-F5344CB8AC3E}">
        <p14:creationId xmlns:p14="http://schemas.microsoft.com/office/powerpoint/2010/main" val="315014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04F2-1423-9644-9072-3F92D1DA2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154967"/>
            <a:ext cx="7162800" cy="3670419"/>
          </a:xfrm>
        </p:spPr>
        <p:txBody>
          <a:bodyPr>
            <a:normAutofit/>
          </a:bodyPr>
          <a:lstStyle/>
          <a:p>
            <a:r>
              <a:rPr lang="en-US" sz="10000" dirty="0">
                <a:solidFill>
                  <a:srgbClr val="192252"/>
                </a:solidFill>
                <a:latin typeface="Bauhaus 93" pitchFamily="82" charset="77"/>
              </a:rPr>
              <a:t> </a:t>
            </a:r>
            <a:endParaRPr lang="en-US" sz="10000" dirty="0">
              <a:solidFill>
                <a:srgbClr val="FF0000"/>
              </a:solidFill>
              <a:latin typeface="Bauhaus 93" pitchFamily="82" charset="77"/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A9FD3994-B9DF-FA4A-8BCA-D2EFE1FD1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844" y="5497924"/>
            <a:ext cx="2027391" cy="1069449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704E20C-85DF-DD40-8C87-E233C12C30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897" y="5803918"/>
            <a:ext cx="2462758" cy="763455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B5DCA4A1-094E-2B43-AFAB-6794E2AEC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424" y="5557330"/>
            <a:ext cx="1248307" cy="124830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71FE3D1-73A8-F445-9D80-E3625F37B4A7}"/>
              </a:ext>
            </a:extLst>
          </p:cNvPr>
          <p:cNvSpPr txBox="1">
            <a:spLocks/>
          </p:cNvSpPr>
          <p:nvPr/>
        </p:nvSpPr>
        <p:spPr>
          <a:xfrm>
            <a:off x="228601" y="514583"/>
            <a:ext cx="11688416" cy="1339172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i="0" kern="1200" cap="all" baseline="0">
                <a:solidFill>
                  <a:srgbClr val="007DD8"/>
                </a:solidFill>
                <a:effectLst/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THANK YOU! </a:t>
            </a:r>
            <a:br>
              <a:rPr lang="en-US" dirty="0"/>
            </a:br>
            <a:r>
              <a:rPr lang="en-US" dirty="0"/>
              <a:t>LET US KNOW IF WE CAN HELP.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2FD460-578F-C94B-B05C-EBDA0D991E5D}"/>
              </a:ext>
            </a:extLst>
          </p:cNvPr>
          <p:cNvSpPr txBox="1">
            <a:spLocks/>
          </p:cNvSpPr>
          <p:nvPr/>
        </p:nvSpPr>
        <p:spPr>
          <a:xfrm>
            <a:off x="7874001" y="5301470"/>
            <a:ext cx="4115346" cy="1339172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i="0" kern="1200" cap="all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info@leadgencompass.com</a:t>
            </a:r>
          </a:p>
          <a:p>
            <a:pPr algn="ctr"/>
            <a:r>
              <a:rPr lang="en-US" sz="4000" dirty="0"/>
              <a:t>402-334-1824 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F85D99-380E-F240-8CCE-2E176C65F6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1579" y="2139170"/>
            <a:ext cx="91694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82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10157325" cy="1049235"/>
          </a:xfrm>
        </p:spPr>
        <p:txBody>
          <a:bodyPr>
            <a:normAutofit/>
          </a:bodyPr>
          <a:lstStyle/>
          <a:p>
            <a:r>
              <a:rPr lang="en-US" dirty="0"/>
              <a:t>MARKETING IN A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374FF-A2DD-8848-A7BA-2BC4B1005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57385"/>
            <a:ext cx="9603275" cy="46099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economy has changed.</a:t>
            </a:r>
          </a:p>
          <a:p>
            <a:pPr marL="0" indent="0">
              <a:buNone/>
            </a:pPr>
            <a:r>
              <a:rPr lang="en-US" dirty="0"/>
              <a:t>It’s not the 2020 we want, </a:t>
            </a:r>
            <a:br>
              <a:rPr lang="en-US" dirty="0"/>
            </a:br>
            <a:r>
              <a:rPr lang="en-US" dirty="0"/>
              <a:t>but it’s the 2020 we got.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future is uncertain.</a:t>
            </a:r>
          </a:p>
          <a:p>
            <a:pPr marL="0" indent="0">
              <a:buNone/>
            </a:pPr>
            <a:r>
              <a:rPr lang="en-US" dirty="0"/>
              <a:t>What’s a marketer to do? </a:t>
            </a:r>
          </a:p>
        </p:txBody>
      </p:sp>
      <p:pic>
        <p:nvPicPr>
          <p:cNvPr id="5" name="Picture 4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5B8AF808-2042-6C4F-8C9C-25B03FFBD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5716" y="959021"/>
            <a:ext cx="1501397" cy="2868741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3D678C-2E7D-864F-8D4F-1D18350E7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9282" y="959021"/>
            <a:ext cx="1612908" cy="2870430"/>
          </a:xfrm>
          <a:prstGeom prst="rect">
            <a:avLst/>
          </a:prstGeom>
        </p:spPr>
      </p:pic>
      <p:sp>
        <p:nvSpPr>
          <p:cNvPr id="4" name="Donut 3">
            <a:extLst>
              <a:ext uri="{FF2B5EF4-FFF2-40B4-BE49-F238E27FC236}">
                <a16:creationId xmlns:a16="http://schemas.microsoft.com/office/drawing/2014/main" id="{BDE1F85D-18CA-8049-8DAD-41B8E99610A4}"/>
              </a:ext>
            </a:extLst>
          </p:cNvPr>
          <p:cNvSpPr/>
          <p:nvPr/>
        </p:nvSpPr>
        <p:spPr>
          <a:xfrm>
            <a:off x="8933649" y="931182"/>
            <a:ext cx="2892287" cy="2971800"/>
          </a:xfrm>
          <a:prstGeom prst="donut">
            <a:avLst>
              <a:gd name="adj" fmla="val 485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D9C19FE-AC3A-2A47-B276-7A9BC9D177DE}"/>
              </a:ext>
            </a:extLst>
          </p:cNvPr>
          <p:cNvCxnSpPr>
            <a:cxnSpLocks/>
          </p:cNvCxnSpPr>
          <p:nvPr/>
        </p:nvCxnSpPr>
        <p:spPr>
          <a:xfrm>
            <a:off x="9393658" y="1373382"/>
            <a:ext cx="2007437" cy="1960207"/>
          </a:xfrm>
          <a:prstGeom prst="line">
            <a:avLst/>
          </a:prstGeom>
          <a:ln w="177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D0963C67-A247-354A-B316-CDF44C025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9697" y="3852297"/>
            <a:ext cx="1501397" cy="2868741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0F52C7-57AB-B54E-B71D-13257B275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268" y="3850608"/>
            <a:ext cx="1612908" cy="2870430"/>
          </a:xfrm>
          <a:prstGeom prst="rect">
            <a:avLst/>
          </a:prstGeom>
        </p:spPr>
      </p:pic>
      <p:sp>
        <p:nvSpPr>
          <p:cNvPr id="12" name="Donut 11">
            <a:extLst>
              <a:ext uri="{FF2B5EF4-FFF2-40B4-BE49-F238E27FC236}">
                <a16:creationId xmlns:a16="http://schemas.microsoft.com/office/drawing/2014/main" id="{8A77304F-973D-0142-9FF2-705BDC6B1182}"/>
              </a:ext>
            </a:extLst>
          </p:cNvPr>
          <p:cNvSpPr/>
          <p:nvPr/>
        </p:nvSpPr>
        <p:spPr>
          <a:xfrm>
            <a:off x="8699704" y="4242123"/>
            <a:ext cx="1973079" cy="2095243"/>
          </a:xfrm>
          <a:prstGeom prst="donut">
            <a:avLst>
              <a:gd name="adj" fmla="val 485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miley Face 13">
            <a:extLst>
              <a:ext uri="{FF2B5EF4-FFF2-40B4-BE49-F238E27FC236}">
                <a16:creationId xmlns:a16="http://schemas.microsoft.com/office/drawing/2014/main" id="{61E6BE15-1EEF-9341-A4B6-E612377D80E9}"/>
              </a:ext>
            </a:extLst>
          </p:cNvPr>
          <p:cNvSpPr/>
          <p:nvPr/>
        </p:nvSpPr>
        <p:spPr>
          <a:xfrm>
            <a:off x="9279731" y="4890406"/>
            <a:ext cx="813023" cy="790833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8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TEAM’S TALE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CBDD31-F760-0843-B7C8-CF0F34D82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317883" y="2076450"/>
            <a:ext cx="3822700" cy="27051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0D4F4F-DBCA-DE44-B17E-3AD101178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03" y="1657385"/>
            <a:ext cx="6672648" cy="4609920"/>
          </a:xfrm>
        </p:spPr>
        <p:txBody>
          <a:bodyPr>
            <a:normAutofit/>
          </a:bodyPr>
          <a:lstStyle/>
          <a:p>
            <a:r>
              <a:rPr lang="en-US" dirty="0"/>
              <a:t>“30,000 Foot” ideas</a:t>
            </a:r>
          </a:p>
          <a:p>
            <a:r>
              <a:rPr lang="en-US" dirty="0"/>
              <a:t>Tactics for right now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Use the Chat or Q&amp;A for questions or to ask for more examples.</a:t>
            </a:r>
          </a:p>
        </p:txBody>
      </p:sp>
    </p:spTree>
    <p:extLst>
      <p:ext uri="{BB962C8B-B14F-4D97-AF65-F5344CB8AC3E}">
        <p14:creationId xmlns:p14="http://schemas.microsoft.com/office/powerpoint/2010/main" val="89335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30,000 FOOT IDEAS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439852-8189-1548-BB3B-75488E54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4279" y="1853754"/>
            <a:ext cx="6328108" cy="3822700"/>
          </a:xfrm>
        </p:spPr>
        <p:txBody>
          <a:bodyPr>
            <a:normAutofit/>
          </a:bodyPr>
          <a:lstStyle/>
          <a:p>
            <a:r>
              <a:rPr lang="en-US" dirty="0"/>
              <a:t>Get out of your own head</a:t>
            </a:r>
          </a:p>
          <a:p>
            <a:r>
              <a:rPr lang="en-US" dirty="0"/>
              <a:t>Go to the Niches</a:t>
            </a:r>
          </a:p>
          <a:p>
            <a:r>
              <a:rPr lang="en-US" dirty="0"/>
              <a:t>It’s time for digital, baby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97745B1-02A9-5B4B-ADF0-E7C0FFA37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311170"/>
            <a:ext cx="1978413" cy="319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10445560" cy="1049235"/>
          </a:xfrm>
        </p:spPr>
        <p:txBody>
          <a:bodyPr>
            <a:normAutofit/>
          </a:bodyPr>
          <a:lstStyle/>
          <a:p>
            <a:r>
              <a:rPr lang="en-US" dirty="0"/>
              <a:t>GET OUT OF YOUR OWN 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DDEF-1612-234A-89D9-A8BF02603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892" y="1853754"/>
            <a:ext cx="6328108" cy="3822700"/>
          </a:xfrm>
        </p:spPr>
        <p:txBody>
          <a:bodyPr>
            <a:normAutofit/>
          </a:bodyPr>
          <a:lstStyle/>
          <a:p>
            <a:r>
              <a:rPr lang="en-US" dirty="0"/>
              <a:t>The path has changed</a:t>
            </a:r>
          </a:p>
          <a:p>
            <a:r>
              <a:rPr lang="en-US" dirty="0"/>
              <a:t>Easy to focus internally</a:t>
            </a:r>
          </a:p>
          <a:p>
            <a:r>
              <a:rPr lang="en-US" dirty="0"/>
              <a:t>Focus on your customer’s changes/deviations </a:t>
            </a:r>
          </a:p>
          <a:p>
            <a:endParaRPr lang="en-US" dirty="0"/>
          </a:p>
        </p:txBody>
      </p:sp>
      <p:pic>
        <p:nvPicPr>
          <p:cNvPr id="7" name="Picture 6" descr="A picture containing laptop, star, fireworks, sky&#10;&#10;Description automatically generated">
            <a:extLst>
              <a:ext uri="{FF2B5EF4-FFF2-40B4-BE49-F238E27FC236}">
                <a16:creationId xmlns:a16="http://schemas.microsoft.com/office/drawing/2014/main" id="{347C0203-24DB-4C42-94EF-AD902D967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30" y="1791490"/>
            <a:ext cx="5558403" cy="321275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62CE540-F7FF-D449-9AF0-44FBD2388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29" y="1791490"/>
            <a:ext cx="5558403" cy="3212757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BEFB8D-6E05-1C4D-A09A-D43F754211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1579" y="4617937"/>
            <a:ext cx="1311965" cy="2117034"/>
          </a:xfrm>
          <a:prstGeom prst="rect">
            <a:avLst/>
          </a:prstGeom>
        </p:spPr>
      </p:pic>
      <p:pic>
        <p:nvPicPr>
          <p:cNvPr id="12" name="Picture 11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4DA3682B-8EE8-7440-B82B-76F8C4E14D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9229" y="4773204"/>
            <a:ext cx="1026719" cy="196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97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TO THE NICHES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920" y="1853753"/>
            <a:ext cx="5190426" cy="4681957"/>
          </a:xfrm>
        </p:spPr>
        <p:txBody>
          <a:bodyPr>
            <a:normAutofit/>
          </a:bodyPr>
          <a:lstStyle/>
          <a:p>
            <a:r>
              <a:rPr lang="en-US" dirty="0"/>
              <a:t>Narrow your work</a:t>
            </a:r>
          </a:p>
          <a:p>
            <a:r>
              <a:rPr lang="en-US" dirty="0"/>
              <a:t>Start with Good/Bad</a:t>
            </a:r>
          </a:p>
          <a:p>
            <a:r>
              <a:rPr lang="en-US" dirty="0"/>
              <a:t>Leave things behind</a:t>
            </a:r>
          </a:p>
          <a:p>
            <a:endParaRPr lang="en-US" dirty="0"/>
          </a:p>
        </p:txBody>
      </p:sp>
      <p:pic>
        <p:nvPicPr>
          <p:cNvPr id="7" name="Picture 6" descr="A picture containing star, object, dark, black&#10;&#10;Description automatically generated">
            <a:extLst>
              <a:ext uri="{FF2B5EF4-FFF2-40B4-BE49-F238E27FC236}">
                <a16:creationId xmlns:a16="http://schemas.microsoft.com/office/drawing/2014/main" id="{4135DC4A-26A9-3C4F-8BF9-DF8072843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51" y="1461053"/>
            <a:ext cx="6520069" cy="4890052"/>
          </a:xfrm>
          <a:prstGeom prst="rect">
            <a:avLst/>
          </a:prstGeom>
        </p:spPr>
      </p:pic>
      <p:sp>
        <p:nvSpPr>
          <p:cNvPr id="8" name="5-Point Star 7">
            <a:extLst>
              <a:ext uri="{FF2B5EF4-FFF2-40B4-BE49-F238E27FC236}">
                <a16:creationId xmlns:a16="http://schemas.microsoft.com/office/drawing/2014/main" id="{86580666-92A6-0F4E-AD60-FEDE924A5B9C}"/>
              </a:ext>
            </a:extLst>
          </p:cNvPr>
          <p:cNvSpPr/>
          <p:nvPr/>
        </p:nvSpPr>
        <p:spPr>
          <a:xfrm>
            <a:off x="4343208" y="2881507"/>
            <a:ext cx="445224" cy="40348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4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TIME FOR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C4306-DF91-424A-B543-93B7742D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8174" y="1853753"/>
            <a:ext cx="5233826" cy="4636987"/>
          </a:xfrm>
        </p:spPr>
        <p:txBody>
          <a:bodyPr>
            <a:normAutofit/>
          </a:bodyPr>
          <a:lstStyle/>
          <a:p>
            <a:r>
              <a:rPr lang="en-US" dirty="0"/>
              <a:t>How many webinar invitations this week?</a:t>
            </a:r>
          </a:p>
          <a:p>
            <a:r>
              <a:rPr lang="en-US" dirty="0"/>
              <a:t>Where is your good/good hanging out online?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3EAA5B6-244E-2E4F-B782-E86BAABED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32" y="1689264"/>
            <a:ext cx="6417642" cy="516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4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TACTICS FOR RIGHT NOW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439852-8189-1548-BB3B-75488E54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4279" y="1853754"/>
            <a:ext cx="6328108" cy="38227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Who’s got (voice) mail</a:t>
            </a:r>
          </a:p>
          <a:p>
            <a:r>
              <a:rPr lang="en-US" dirty="0"/>
              <a:t>Start </a:t>
            </a:r>
            <a:r>
              <a:rPr lang="en-US" dirty="0" err="1"/>
              <a:t>spreadin</a:t>
            </a:r>
            <a:r>
              <a:rPr lang="en-US" dirty="0"/>
              <a:t>’ the news</a:t>
            </a:r>
          </a:p>
          <a:p>
            <a:r>
              <a:rPr lang="en-US" dirty="0"/>
              <a:t>Write and push</a:t>
            </a:r>
          </a:p>
          <a:p>
            <a:r>
              <a:rPr lang="en-US" dirty="0"/>
              <a:t>Bury the old stuff</a:t>
            </a:r>
          </a:p>
          <a:p>
            <a:r>
              <a:rPr lang="en-US" dirty="0"/>
              <a:t>Lighten the mood</a:t>
            </a:r>
          </a:p>
        </p:txBody>
      </p:sp>
      <p:pic>
        <p:nvPicPr>
          <p:cNvPr id="7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2BFDE6A2-0083-B945-908F-E79E99241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631" y="1858755"/>
            <a:ext cx="2336800" cy="2184400"/>
          </a:xfrm>
          <a:prstGeom prst="rect">
            <a:avLst/>
          </a:prstGeom>
        </p:spPr>
      </p:pic>
      <p:pic>
        <p:nvPicPr>
          <p:cNvPr id="8" name="Picture 7" descr="A picture containing table&#10;&#10;Description automatically generated">
            <a:extLst>
              <a:ext uri="{FF2B5EF4-FFF2-40B4-BE49-F238E27FC236}">
                <a16:creationId xmlns:a16="http://schemas.microsoft.com/office/drawing/2014/main" id="{33C157D8-2689-D448-8221-929368FFA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83" y="1879950"/>
            <a:ext cx="2336800" cy="2184400"/>
          </a:xfrm>
          <a:prstGeom prst="rect">
            <a:avLst/>
          </a:prstGeom>
        </p:spPr>
      </p:pic>
      <p:pic>
        <p:nvPicPr>
          <p:cNvPr id="9" name="Picture 8" descr="A picture containing table&#10;&#10;Description automatically generated">
            <a:extLst>
              <a:ext uri="{FF2B5EF4-FFF2-40B4-BE49-F238E27FC236}">
                <a16:creationId xmlns:a16="http://schemas.microsoft.com/office/drawing/2014/main" id="{7D007879-9FB8-BE48-B445-57C6EA568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454" y="4427851"/>
            <a:ext cx="2336800" cy="2184400"/>
          </a:xfrm>
          <a:prstGeom prst="rect">
            <a:avLst/>
          </a:prstGeom>
        </p:spPr>
      </p:pic>
      <p:pic>
        <p:nvPicPr>
          <p:cNvPr id="10" name="Picture 9" descr="A picture containing table&#10;&#10;Description automatically generated">
            <a:extLst>
              <a:ext uri="{FF2B5EF4-FFF2-40B4-BE49-F238E27FC236}">
                <a16:creationId xmlns:a16="http://schemas.microsoft.com/office/drawing/2014/main" id="{DF3113ED-31B0-0C48-A2E2-D20D06711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31" y="4236660"/>
            <a:ext cx="2336800" cy="2184400"/>
          </a:xfrm>
          <a:prstGeom prst="rect">
            <a:avLst/>
          </a:prstGeom>
        </p:spPr>
      </p:pic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1B1E026D-58E3-7F46-8C37-79EB8EEFA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672904"/>
            <a:ext cx="23368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63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770-1A5E-8644-9470-4E08E285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YOU’VE GOT (voice) MAIL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0800F0-05CC-4841-970D-3519D960D563}"/>
              </a:ext>
            </a:extLst>
          </p:cNvPr>
          <p:cNvSpPr txBox="1">
            <a:spLocks/>
          </p:cNvSpPr>
          <p:nvPr/>
        </p:nvSpPr>
        <p:spPr>
          <a:xfrm>
            <a:off x="4065104" y="1853754"/>
            <a:ext cx="8126895" cy="49048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600" b="1" i="0" kern="1200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 cap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b="1" i="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Radio ad length – 120-150 words for your people</a:t>
            </a:r>
          </a:p>
          <a:p>
            <a:r>
              <a:rPr lang="en-US" dirty="0"/>
              <a:t>Company name</a:t>
            </a:r>
          </a:p>
          <a:p>
            <a:r>
              <a:rPr lang="en-US" dirty="0"/>
              <a:t>What instant value/advice do you have?</a:t>
            </a:r>
          </a:p>
          <a:p>
            <a:r>
              <a:rPr lang="en-US" dirty="0"/>
              <a:t>“We want to help. For instance, in times like these, have live person answering the phones.”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11" descr="A picture containing table&#10;&#10;Description automatically generated">
            <a:extLst>
              <a:ext uri="{FF2B5EF4-FFF2-40B4-BE49-F238E27FC236}">
                <a16:creationId xmlns:a16="http://schemas.microsoft.com/office/drawing/2014/main" id="{E5931D13-BA0D-F74C-9CC9-D748908DE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672904"/>
            <a:ext cx="23368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29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 and Yellow" id="{4098AD59-4559-6840-941D-FE0975C0BC6A}" vid="{EC1C6FDB-BE0C-984E-8C4E-E9B51AFBC0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4914</TotalTime>
  <Words>371</Words>
  <Application>Microsoft Macintosh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Bauhaus 93</vt:lpstr>
      <vt:lpstr>Gill Sans MT</vt:lpstr>
      <vt:lpstr>Gallery</vt:lpstr>
      <vt:lpstr> </vt:lpstr>
      <vt:lpstr>MARKETING IN A CRISIS</vt:lpstr>
      <vt:lpstr>ONE TEAM’S TALE</vt:lpstr>
      <vt:lpstr>30,000 FOOT IDEAS</vt:lpstr>
      <vt:lpstr>GET OUT OF YOUR OWN HEAD</vt:lpstr>
      <vt:lpstr>GO TO THE NICHES</vt:lpstr>
      <vt:lpstr>IT’S TIME FOR DIGITAL</vt:lpstr>
      <vt:lpstr>TACTICS FOR RIGHT NOW</vt:lpstr>
      <vt:lpstr>YOU’VE GOT (voice) MAIL</vt:lpstr>
      <vt:lpstr>START SPREADIN’ THE NEWS</vt:lpstr>
      <vt:lpstr>WRITE AND PUSH</vt:lpstr>
      <vt:lpstr>BURY THE OLD STUFF</vt:lpstr>
      <vt:lpstr>LIGHTEN THE MOOD</vt:lpstr>
      <vt:lpstr>QUESTIONS?</vt:lpstr>
      <vt:lpstr>WHAT NOW?</vt:lpstr>
      <vt:lpstr>REVIEW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 </dc:title>
  <dc:creator>Microsoft Office User</dc:creator>
  <cp:lastModifiedBy>Greg Chambers</cp:lastModifiedBy>
  <cp:revision>140</cp:revision>
  <dcterms:created xsi:type="dcterms:W3CDTF">2018-04-27T15:25:01Z</dcterms:created>
  <dcterms:modified xsi:type="dcterms:W3CDTF">2020-03-25T14:53:06Z</dcterms:modified>
</cp:coreProperties>
</file>