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1C20"/>
    <a:srgbClr val="D81814"/>
    <a:srgbClr val="005B9D"/>
    <a:srgbClr val="0085E7"/>
    <a:srgbClr val="5E9FFF"/>
    <a:srgbClr val="0084E7"/>
    <a:srgbClr val="007DD8"/>
    <a:srgbClr val="316DA0"/>
    <a:srgbClr val="008DF9"/>
    <a:srgbClr val="0065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9"/>
    <p:restoredTop sz="94674"/>
  </p:normalViewPr>
  <p:slideViewPr>
    <p:cSldViewPr snapToGrid="0" snapToObjects="1">
      <p:cViewPr>
        <p:scale>
          <a:sx n="100" d="100"/>
          <a:sy n="100" d="100"/>
        </p:scale>
        <p:origin x="328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 b="1" i="0" baseline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>
            <a:lvl1pPr>
              <a:defRPr>
                <a:solidFill>
                  <a:srgbClr val="19225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41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CD1C5BF-F27A-084F-A468-7A4E238C9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8044" y="798973"/>
            <a:ext cx="811019" cy="503578"/>
          </a:xfrm>
        </p:spPr>
        <p:txBody>
          <a:bodyPr/>
          <a:lstStyle>
            <a:lvl1pPr>
              <a:defRPr>
                <a:solidFill>
                  <a:srgbClr val="19225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424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5000" b="1" i="0" cap="none" baseline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B722C7A-773E-924B-9672-6125AA8CE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560" y="798973"/>
            <a:ext cx="811019" cy="503578"/>
          </a:xfrm>
        </p:spPr>
        <p:txBody>
          <a:bodyPr/>
          <a:lstStyle>
            <a:lvl1pPr>
              <a:defRPr>
                <a:solidFill>
                  <a:srgbClr val="19225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95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BF6E6A2-D0A1-0D46-A5BA-9267F2976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>
            <a:lvl1pPr>
              <a:defRPr>
                <a:solidFill>
                  <a:srgbClr val="19225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707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DA7197A-FBD5-5746-8826-718701F3C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6312" y="798973"/>
            <a:ext cx="811019" cy="503578"/>
          </a:xfrm>
        </p:spPr>
        <p:txBody>
          <a:bodyPr/>
          <a:lstStyle>
            <a:lvl1pPr>
              <a:defRPr>
                <a:solidFill>
                  <a:srgbClr val="19225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052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AEC2E01-046E-B648-800E-4C3C6B6B4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6172" y="798973"/>
            <a:ext cx="811019" cy="503578"/>
          </a:xfrm>
        </p:spPr>
        <p:txBody>
          <a:bodyPr/>
          <a:lstStyle>
            <a:lvl1pPr>
              <a:defRPr>
                <a:solidFill>
                  <a:srgbClr val="19225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84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EEEF09-0C50-2945-A5DA-8524E719E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560" y="798973"/>
            <a:ext cx="811019" cy="503578"/>
          </a:xfrm>
        </p:spPr>
        <p:txBody>
          <a:bodyPr/>
          <a:lstStyle>
            <a:lvl1pPr>
              <a:defRPr>
                <a:solidFill>
                  <a:srgbClr val="19225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31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5FC0E59-E077-7947-B541-8E9DFD4B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560" y="798973"/>
            <a:ext cx="811019" cy="503578"/>
          </a:xfrm>
        </p:spPr>
        <p:txBody>
          <a:bodyPr/>
          <a:lstStyle>
            <a:lvl1pPr>
              <a:defRPr>
                <a:solidFill>
                  <a:srgbClr val="19225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A882B0-F9B5-0B40-B29E-B7A9FAF00D39}"/>
              </a:ext>
            </a:extLst>
          </p:cNvPr>
          <p:cNvSpPr/>
          <p:nvPr userDrawn="1"/>
        </p:nvSpPr>
        <p:spPr>
          <a:xfrm>
            <a:off x="3623131" y="5116449"/>
            <a:ext cx="8163612" cy="1178351"/>
          </a:xfrm>
          <a:prstGeom prst="rect">
            <a:avLst/>
          </a:prstGeom>
          <a:solidFill>
            <a:srgbClr val="FED8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CD3CCD-82B3-C748-9800-4A96B19898BE}"/>
              </a:ext>
            </a:extLst>
          </p:cNvPr>
          <p:cNvSpPr/>
          <p:nvPr userDrawn="1"/>
        </p:nvSpPr>
        <p:spPr>
          <a:xfrm>
            <a:off x="3755106" y="4946767"/>
            <a:ext cx="8163612" cy="1178351"/>
          </a:xfrm>
          <a:prstGeom prst="rect">
            <a:avLst/>
          </a:prstGeom>
          <a:solidFill>
            <a:srgbClr val="192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98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124C548-985D-A342-9607-B029A33ED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3652" y="798973"/>
            <a:ext cx="811019" cy="503578"/>
          </a:xfrm>
        </p:spPr>
        <p:txBody>
          <a:bodyPr/>
          <a:lstStyle>
            <a:lvl1pPr>
              <a:defRPr>
                <a:solidFill>
                  <a:srgbClr val="19225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1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5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/>
              <a:t>GoLeads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42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1" r:id="rId9"/>
    <p:sldLayoutId id="2147483692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b="1" i="0" kern="1200" cap="all" baseline="0">
          <a:solidFill>
            <a:srgbClr val="007DD8"/>
          </a:solidFill>
          <a:effectLst/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4000" b="1" i="0" kern="1200" baseline="0">
          <a:solidFill>
            <a:schemeClr val="tx1"/>
          </a:solidFill>
          <a:effectLst/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600" b="1" i="0" kern="1200" cap="none" baseline="0">
          <a:solidFill>
            <a:schemeClr val="tx1"/>
          </a:solidFill>
          <a:effectLst/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600" b="1" i="0" kern="1200">
          <a:solidFill>
            <a:schemeClr val="tx1"/>
          </a:solidFill>
          <a:effectLst/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600" b="1" i="0" kern="1200" cap="none" baseline="0">
          <a:solidFill>
            <a:schemeClr val="tx1"/>
          </a:solidFill>
          <a:effectLst/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600" b="1" i="0" kern="1200">
          <a:solidFill>
            <a:schemeClr val="tx1"/>
          </a:solidFill>
          <a:effectLst/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C04F2-1423-9644-9072-3F92D1DA2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200" y="154967"/>
            <a:ext cx="7162800" cy="3670419"/>
          </a:xfrm>
        </p:spPr>
        <p:txBody>
          <a:bodyPr>
            <a:normAutofit/>
          </a:bodyPr>
          <a:lstStyle/>
          <a:p>
            <a:r>
              <a:rPr lang="en-US" sz="10000" dirty="0">
                <a:solidFill>
                  <a:srgbClr val="192252"/>
                </a:solidFill>
                <a:latin typeface="Bauhaus 93" pitchFamily="82" charset="77"/>
              </a:rPr>
              <a:t> </a:t>
            </a:r>
            <a:endParaRPr lang="en-US" sz="10000" dirty="0">
              <a:solidFill>
                <a:srgbClr val="FF0000"/>
              </a:solidFill>
              <a:latin typeface="Bauhaus 93" pitchFamily="82" charset="77"/>
            </a:endParaRP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A9FD3994-B9DF-FA4A-8BCA-D2EFE1FD14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2304" y="4733429"/>
            <a:ext cx="2027391" cy="1069449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1704E20C-85DF-DD40-8C87-E233C12C30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0357" y="5039423"/>
            <a:ext cx="2462758" cy="763455"/>
          </a:xfrm>
          <a:prstGeom prst="rect">
            <a:avLst/>
          </a:prstGeom>
        </p:spPr>
      </p:pic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B5DCA4A1-094E-2B43-AFAB-6794E2AEC8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8884" y="4792835"/>
            <a:ext cx="1248307" cy="1248307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9358AAB7-CCC6-5648-A5AD-CEB1038A30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1300" y="1231967"/>
            <a:ext cx="91694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401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$5,000 LEAD GENERATION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25DFE7-711A-FA40-A2EB-B86408219329}"/>
              </a:ext>
            </a:extLst>
          </p:cNvPr>
          <p:cNvSpPr txBox="1">
            <a:spLocks/>
          </p:cNvSpPr>
          <p:nvPr/>
        </p:nvSpPr>
        <p:spPr>
          <a:xfrm>
            <a:off x="6958174" y="1853754"/>
            <a:ext cx="5233826" cy="43971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600" b="1" i="0" kern="1200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2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If hiring out (no internal work) </a:t>
            </a:r>
          </a:p>
          <a:p>
            <a:r>
              <a:rPr lang="en-US" dirty="0"/>
              <a:t>Profile, Survey, </a:t>
            </a:r>
            <a:r>
              <a:rPr lang="en-US" dirty="0" err="1"/>
              <a:t>Adwords</a:t>
            </a:r>
            <a:r>
              <a:rPr lang="en-US" dirty="0"/>
              <a:t>, Postcard, Calls</a:t>
            </a:r>
          </a:p>
          <a:p>
            <a:r>
              <a:rPr lang="en-US" dirty="0"/>
              <a:t>$2000 to 3rd party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00B8443B-7BBC-B342-BC92-61D574E0A7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54" y="1691462"/>
            <a:ext cx="6596266" cy="4949180"/>
          </a:xfrm>
          <a:prstGeom prst="rect">
            <a:avLst/>
          </a:prstGeom>
        </p:spPr>
      </p:pic>
      <p:sp>
        <p:nvSpPr>
          <p:cNvPr id="8" name="5-Point Star 7">
            <a:extLst>
              <a:ext uri="{FF2B5EF4-FFF2-40B4-BE49-F238E27FC236}">
                <a16:creationId xmlns:a16="http://schemas.microsoft.com/office/drawing/2014/main" id="{80E45DB8-C38B-A344-AB11-1E16FCC78D00}"/>
              </a:ext>
            </a:extLst>
          </p:cNvPr>
          <p:cNvSpPr/>
          <p:nvPr/>
        </p:nvSpPr>
        <p:spPr>
          <a:xfrm>
            <a:off x="2233534" y="2994285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>
            <a:extLst>
              <a:ext uri="{FF2B5EF4-FFF2-40B4-BE49-F238E27FC236}">
                <a16:creationId xmlns:a16="http://schemas.microsoft.com/office/drawing/2014/main" id="{FA5D47B5-5318-DA4F-A91D-F866FB2F804E}"/>
              </a:ext>
            </a:extLst>
          </p:cNvPr>
          <p:cNvSpPr/>
          <p:nvPr/>
        </p:nvSpPr>
        <p:spPr>
          <a:xfrm>
            <a:off x="3869960" y="4450829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>
            <a:extLst>
              <a:ext uri="{FF2B5EF4-FFF2-40B4-BE49-F238E27FC236}">
                <a16:creationId xmlns:a16="http://schemas.microsoft.com/office/drawing/2014/main" id="{507B3834-7F3C-9144-9F87-44FA05BB0C95}"/>
              </a:ext>
            </a:extLst>
          </p:cNvPr>
          <p:cNvSpPr/>
          <p:nvPr/>
        </p:nvSpPr>
        <p:spPr>
          <a:xfrm>
            <a:off x="4696918" y="4450828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>
            <a:extLst>
              <a:ext uri="{FF2B5EF4-FFF2-40B4-BE49-F238E27FC236}">
                <a16:creationId xmlns:a16="http://schemas.microsoft.com/office/drawing/2014/main" id="{FEDBB4A6-E6A9-0A4D-8E21-2919A7108154}"/>
              </a:ext>
            </a:extLst>
          </p:cNvPr>
          <p:cNvSpPr/>
          <p:nvPr/>
        </p:nvSpPr>
        <p:spPr>
          <a:xfrm>
            <a:off x="2038662" y="4646951"/>
            <a:ext cx="959371" cy="869429"/>
          </a:xfrm>
          <a:prstGeom prst="star5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4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$50,000 LEAD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C4306-DF91-424A-B543-93B7742DA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8919" y="1853754"/>
            <a:ext cx="5393081" cy="3822700"/>
          </a:xfrm>
        </p:spPr>
        <p:txBody>
          <a:bodyPr>
            <a:normAutofit fontScale="92500"/>
          </a:bodyPr>
          <a:lstStyle/>
          <a:p>
            <a:r>
              <a:rPr lang="en-US" dirty="0"/>
              <a:t>Not just more, different</a:t>
            </a:r>
          </a:p>
          <a:p>
            <a:r>
              <a:rPr lang="en-US" dirty="0"/>
              <a:t>Get target buyers in one place with customers – 1/5 ratio</a:t>
            </a:r>
          </a:p>
          <a:p>
            <a:r>
              <a:rPr lang="en-US" dirty="0"/>
              <a:t>ID concentrations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71D1B34C-9A97-A344-BF65-D88B35C78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54" y="1691462"/>
            <a:ext cx="6596266" cy="4949180"/>
          </a:xfrm>
          <a:prstGeom prst="rect">
            <a:avLst/>
          </a:prstGeom>
        </p:spPr>
      </p:pic>
      <p:sp>
        <p:nvSpPr>
          <p:cNvPr id="5" name="5-Point Star 4">
            <a:extLst>
              <a:ext uri="{FF2B5EF4-FFF2-40B4-BE49-F238E27FC236}">
                <a16:creationId xmlns:a16="http://schemas.microsoft.com/office/drawing/2014/main" id="{3E98FD13-E08A-1844-A41B-07D1E37F101A}"/>
              </a:ext>
            </a:extLst>
          </p:cNvPr>
          <p:cNvSpPr/>
          <p:nvPr/>
        </p:nvSpPr>
        <p:spPr>
          <a:xfrm>
            <a:off x="2233534" y="2994285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>
            <a:extLst>
              <a:ext uri="{FF2B5EF4-FFF2-40B4-BE49-F238E27FC236}">
                <a16:creationId xmlns:a16="http://schemas.microsoft.com/office/drawing/2014/main" id="{18B49105-A06A-7B45-8421-71C341F3DE18}"/>
              </a:ext>
            </a:extLst>
          </p:cNvPr>
          <p:cNvSpPr/>
          <p:nvPr/>
        </p:nvSpPr>
        <p:spPr>
          <a:xfrm>
            <a:off x="3869960" y="4450829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>
            <a:extLst>
              <a:ext uri="{FF2B5EF4-FFF2-40B4-BE49-F238E27FC236}">
                <a16:creationId xmlns:a16="http://schemas.microsoft.com/office/drawing/2014/main" id="{D1A26442-7D71-CC4C-829C-85147A7D3F58}"/>
              </a:ext>
            </a:extLst>
          </p:cNvPr>
          <p:cNvSpPr/>
          <p:nvPr/>
        </p:nvSpPr>
        <p:spPr>
          <a:xfrm>
            <a:off x="4036540" y="2828160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>
            <a:extLst>
              <a:ext uri="{FF2B5EF4-FFF2-40B4-BE49-F238E27FC236}">
                <a16:creationId xmlns:a16="http://schemas.microsoft.com/office/drawing/2014/main" id="{283D9F2B-2AD0-C540-A0F6-C7CE9225D78B}"/>
              </a:ext>
            </a:extLst>
          </p:cNvPr>
          <p:cNvSpPr/>
          <p:nvPr/>
        </p:nvSpPr>
        <p:spPr>
          <a:xfrm>
            <a:off x="2038662" y="4646951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5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$50,000 LEAD GENERATION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BBA8D4E-1DF6-F64F-89E3-70BBE4097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8919" y="1853754"/>
            <a:ext cx="5393081" cy="3822700"/>
          </a:xfrm>
        </p:spPr>
        <p:txBody>
          <a:bodyPr>
            <a:normAutofit/>
          </a:bodyPr>
          <a:lstStyle/>
          <a:p>
            <a:r>
              <a:rPr lang="en-US" dirty="0"/>
              <a:t>Raise awareness ($5K)</a:t>
            </a:r>
          </a:p>
          <a:p>
            <a:r>
              <a:rPr lang="en-US" dirty="0"/>
              <a:t>Hire planner</a:t>
            </a:r>
            <a:br>
              <a:rPr lang="en-US" dirty="0"/>
            </a:br>
            <a:r>
              <a:rPr lang="en-US" dirty="0"/>
              <a:t>- list quality</a:t>
            </a:r>
            <a:br>
              <a:rPr lang="en-US" dirty="0"/>
            </a:br>
            <a:r>
              <a:rPr lang="en-US" dirty="0"/>
              <a:t>- topic </a:t>
            </a:r>
            <a:br>
              <a:rPr lang="en-US" dirty="0"/>
            </a:br>
            <a:r>
              <a:rPr lang="en-US" dirty="0"/>
              <a:t>- venue 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BD5A2B2C-E7AB-8549-AFC3-9E6656553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54" y="1691462"/>
            <a:ext cx="6596266" cy="4949180"/>
          </a:xfrm>
          <a:prstGeom prst="rect">
            <a:avLst/>
          </a:prstGeom>
        </p:spPr>
      </p:pic>
      <p:sp>
        <p:nvSpPr>
          <p:cNvPr id="8" name="5-Point Star 7">
            <a:extLst>
              <a:ext uri="{FF2B5EF4-FFF2-40B4-BE49-F238E27FC236}">
                <a16:creationId xmlns:a16="http://schemas.microsoft.com/office/drawing/2014/main" id="{AA4F4819-F71C-494C-AD85-ABC2020E4349}"/>
              </a:ext>
            </a:extLst>
          </p:cNvPr>
          <p:cNvSpPr/>
          <p:nvPr/>
        </p:nvSpPr>
        <p:spPr>
          <a:xfrm>
            <a:off x="2233534" y="2994285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>
            <a:extLst>
              <a:ext uri="{FF2B5EF4-FFF2-40B4-BE49-F238E27FC236}">
                <a16:creationId xmlns:a16="http://schemas.microsoft.com/office/drawing/2014/main" id="{567502DD-D207-DF4E-B199-6473AFEB7BEB}"/>
              </a:ext>
            </a:extLst>
          </p:cNvPr>
          <p:cNvSpPr/>
          <p:nvPr/>
        </p:nvSpPr>
        <p:spPr>
          <a:xfrm>
            <a:off x="3869960" y="4450829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>
            <a:extLst>
              <a:ext uri="{FF2B5EF4-FFF2-40B4-BE49-F238E27FC236}">
                <a16:creationId xmlns:a16="http://schemas.microsoft.com/office/drawing/2014/main" id="{3503FB14-2DF9-E243-9562-0538FA035A62}"/>
              </a:ext>
            </a:extLst>
          </p:cNvPr>
          <p:cNvSpPr/>
          <p:nvPr/>
        </p:nvSpPr>
        <p:spPr>
          <a:xfrm>
            <a:off x="4036540" y="2828160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>
            <a:extLst>
              <a:ext uri="{FF2B5EF4-FFF2-40B4-BE49-F238E27FC236}">
                <a16:creationId xmlns:a16="http://schemas.microsoft.com/office/drawing/2014/main" id="{3DE43328-711C-1849-BFED-8B236524AC8A}"/>
              </a:ext>
            </a:extLst>
          </p:cNvPr>
          <p:cNvSpPr/>
          <p:nvPr/>
        </p:nvSpPr>
        <p:spPr>
          <a:xfrm>
            <a:off x="2038662" y="4646951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>
            <a:extLst>
              <a:ext uri="{FF2B5EF4-FFF2-40B4-BE49-F238E27FC236}">
                <a16:creationId xmlns:a16="http://schemas.microsoft.com/office/drawing/2014/main" id="{D920B420-C72B-5145-B92B-B810501633D5}"/>
              </a:ext>
            </a:extLst>
          </p:cNvPr>
          <p:cNvSpPr/>
          <p:nvPr/>
        </p:nvSpPr>
        <p:spPr>
          <a:xfrm>
            <a:off x="6937321" y="4760003"/>
            <a:ext cx="445224" cy="403484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8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$50,000 LEAD GENERATION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999CB08-261B-1A4B-B52B-508FF84DB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8919" y="1853754"/>
            <a:ext cx="5393081" cy="3822700"/>
          </a:xfrm>
        </p:spPr>
        <p:txBody>
          <a:bodyPr>
            <a:normAutofit/>
          </a:bodyPr>
          <a:lstStyle/>
          <a:p>
            <a:r>
              <a:rPr lang="en-US" dirty="0"/>
              <a:t>Invitee thinks: “Who else is there?”</a:t>
            </a:r>
          </a:p>
          <a:p>
            <a:r>
              <a:rPr lang="en-US" dirty="0"/>
              <a:t>Limit to buyer profiles</a:t>
            </a:r>
          </a:p>
          <a:p>
            <a:r>
              <a:rPr lang="en-US" dirty="0"/>
              <a:t>Educate/Inspire</a:t>
            </a:r>
          </a:p>
          <a:p>
            <a:r>
              <a:rPr lang="en-US" dirty="0"/>
              <a:t>Focus on follow-up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A5FC720B-FB1F-A840-B9F8-8091519116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54" y="1691462"/>
            <a:ext cx="6596266" cy="4949180"/>
          </a:xfrm>
          <a:prstGeom prst="rect">
            <a:avLst/>
          </a:prstGeom>
        </p:spPr>
      </p:pic>
      <p:sp>
        <p:nvSpPr>
          <p:cNvPr id="8" name="5-Point Star 7">
            <a:extLst>
              <a:ext uri="{FF2B5EF4-FFF2-40B4-BE49-F238E27FC236}">
                <a16:creationId xmlns:a16="http://schemas.microsoft.com/office/drawing/2014/main" id="{5072E13B-C407-9245-958B-97DA0BFBF620}"/>
              </a:ext>
            </a:extLst>
          </p:cNvPr>
          <p:cNvSpPr/>
          <p:nvPr/>
        </p:nvSpPr>
        <p:spPr>
          <a:xfrm>
            <a:off x="2233534" y="2994285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>
            <a:extLst>
              <a:ext uri="{FF2B5EF4-FFF2-40B4-BE49-F238E27FC236}">
                <a16:creationId xmlns:a16="http://schemas.microsoft.com/office/drawing/2014/main" id="{46CC0054-7587-0A42-BA6C-6CB8DA1A9D9F}"/>
              </a:ext>
            </a:extLst>
          </p:cNvPr>
          <p:cNvSpPr/>
          <p:nvPr/>
        </p:nvSpPr>
        <p:spPr>
          <a:xfrm>
            <a:off x="3869960" y="4450829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>
            <a:extLst>
              <a:ext uri="{FF2B5EF4-FFF2-40B4-BE49-F238E27FC236}">
                <a16:creationId xmlns:a16="http://schemas.microsoft.com/office/drawing/2014/main" id="{3FF543ED-7FEA-794C-9B96-EDACD7BE2D9F}"/>
              </a:ext>
            </a:extLst>
          </p:cNvPr>
          <p:cNvSpPr/>
          <p:nvPr/>
        </p:nvSpPr>
        <p:spPr>
          <a:xfrm>
            <a:off x="4036540" y="2828160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>
            <a:extLst>
              <a:ext uri="{FF2B5EF4-FFF2-40B4-BE49-F238E27FC236}">
                <a16:creationId xmlns:a16="http://schemas.microsoft.com/office/drawing/2014/main" id="{486D7718-06A9-6940-B440-A1E6FAF6FAF4}"/>
              </a:ext>
            </a:extLst>
          </p:cNvPr>
          <p:cNvSpPr/>
          <p:nvPr/>
        </p:nvSpPr>
        <p:spPr>
          <a:xfrm>
            <a:off x="2038662" y="4646951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01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$50,000 LEAD GENERATION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55C30F7-7C08-0F4C-B75C-3F8DD4933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8919" y="1853754"/>
            <a:ext cx="5393081" cy="3822700"/>
          </a:xfrm>
        </p:spPr>
        <p:txBody>
          <a:bodyPr>
            <a:normAutofit/>
          </a:bodyPr>
          <a:lstStyle/>
          <a:p>
            <a:r>
              <a:rPr lang="en-US" dirty="0"/>
              <a:t>Structure project with success fee (50%)</a:t>
            </a:r>
          </a:p>
          <a:p>
            <a:r>
              <a:rPr lang="en-US" dirty="0"/>
              <a:t>20-50 match (1/5 ratio)</a:t>
            </a:r>
          </a:p>
          <a:p>
            <a:r>
              <a:rPr lang="en-US" dirty="0"/>
              <a:t>Speaker, venue, swag 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13EA875-E653-D144-89C1-F04C46A20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54" y="1691462"/>
            <a:ext cx="6596266" cy="4949180"/>
          </a:xfrm>
          <a:prstGeom prst="rect">
            <a:avLst/>
          </a:prstGeom>
        </p:spPr>
      </p:pic>
      <p:sp>
        <p:nvSpPr>
          <p:cNvPr id="8" name="5-Point Star 7">
            <a:extLst>
              <a:ext uri="{FF2B5EF4-FFF2-40B4-BE49-F238E27FC236}">
                <a16:creationId xmlns:a16="http://schemas.microsoft.com/office/drawing/2014/main" id="{57EB79A1-DD9A-9140-885C-A3C63245DFD9}"/>
              </a:ext>
            </a:extLst>
          </p:cNvPr>
          <p:cNvSpPr/>
          <p:nvPr/>
        </p:nvSpPr>
        <p:spPr>
          <a:xfrm>
            <a:off x="2233534" y="2994285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>
            <a:extLst>
              <a:ext uri="{FF2B5EF4-FFF2-40B4-BE49-F238E27FC236}">
                <a16:creationId xmlns:a16="http://schemas.microsoft.com/office/drawing/2014/main" id="{9C33BFEE-7B23-4D49-9B63-4111030CF13C}"/>
              </a:ext>
            </a:extLst>
          </p:cNvPr>
          <p:cNvSpPr/>
          <p:nvPr/>
        </p:nvSpPr>
        <p:spPr>
          <a:xfrm>
            <a:off x="3869960" y="4450829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>
            <a:extLst>
              <a:ext uri="{FF2B5EF4-FFF2-40B4-BE49-F238E27FC236}">
                <a16:creationId xmlns:a16="http://schemas.microsoft.com/office/drawing/2014/main" id="{6F564AF2-D78F-BC4A-AA65-F5671555B01F}"/>
              </a:ext>
            </a:extLst>
          </p:cNvPr>
          <p:cNvSpPr/>
          <p:nvPr/>
        </p:nvSpPr>
        <p:spPr>
          <a:xfrm>
            <a:off x="4036540" y="2828160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>
            <a:extLst>
              <a:ext uri="{FF2B5EF4-FFF2-40B4-BE49-F238E27FC236}">
                <a16:creationId xmlns:a16="http://schemas.microsoft.com/office/drawing/2014/main" id="{85DC833D-139B-474C-A30A-505F039A4777}"/>
              </a:ext>
            </a:extLst>
          </p:cNvPr>
          <p:cNvSpPr/>
          <p:nvPr/>
        </p:nvSpPr>
        <p:spPr>
          <a:xfrm>
            <a:off x="2038662" y="4646951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5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$500, $5,000, or $50,000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2A34F4-AFD7-2841-86E3-DFD5CE8BE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8919" y="1853754"/>
            <a:ext cx="5393081" cy="3822700"/>
          </a:xfrm>
        </p:spPr>
        <p:txBody>
          <a:bodyPr>
            <a:normAutofit/>
          </a:bodyPr>
          <a:lstStyle/>
          <a:p>
            <a:r>
              <a:rPr lang="en-US" dirty="0"/>
              <a:t>Trick with all of them is measuring and       re-investing in the next campaign</a:t>
            </a:r>
          </a:p>
          <a:p>
            <a:r>
              <a:rPr lang="en-US" dirty="0"/>
              <a:t>$1 to $1 </a:t>
            </a:r>
          </a:p>
          <a:p>
            <a:endParaRPr lang="en-US" dirty="0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02F61D9C-171F-AE42-8E18-D9CE21485D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54" y="1691462"/>
            <a:ext cx="6596266" cy="494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5" name="Content Placeholder 4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3CAADBF4-4DE2-324D-859A-D58F30AD1B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72304" y="2875512"/>
            <a:ext cx="711200" cy="1358900"/>
          </a:xfr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5D0C3A3-F33B-824B-B422-1B8C525DC2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1375" y="3554962"/>
            <a:ext cx="749300" cy="13335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98C8C7A1-B6B5-274D-8988-E3EDC5F6E1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9195" y="4221712"/>
            <a:ext cx="800100" cy="1346200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A191F035-4884-1742-BF91-5A9766A614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9087" y="1225327"/>
            <a:ext cx="736600" cy="1409700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736ED7F8-4D80-1947-A0A1-BF08B0A69A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5965" y="2006600"/>
            <a:ext cx="825500" cy="1422400"/>
          </a:xfrm>
          <a:prstGeom prst="rect">
            <a:avLst/>
          </a:prstGeom>
        </p:spPr>
      </p:pic>
      <p:pic>
        <p:nvPicPr>
          <p:cNvPr id="16" name="Content Placeholder 4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749EB0DB-D8CB-9043-8FF4-709F103FA8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5422" y="2222500"/>
            <a:ext cx="711200" cy="1358900"/>
          </a:xfrm>
          <a:prstGeom prst="rect">
            <a:avLst/>
          </a:prstGeom>
        </p:spPr>
      </p:pic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FADB5A2C-CD77-9849-9B99-FF86770B74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3995" y="4221712"/>
            <a:ext cx="749300" cy="1333500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9FEFDCB9-9523-264D-9F13-544B979478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7639" y="2383790"/>
            <a:ext cx="800100" cy="1346200"/>
          </a:xfrm>
          <a:prstGeom prst="rect">
            <a:avLst/>
          </a:prstGeom>
        </p:spPr>
      </p:pic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59A72802-782C-D547-8AF1-A3A9F6DE8D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2710" y="4531653"/>
            <a:ext cx="736600" cy="1409700"/>
          </a:xfrm>
          <a:prstGeom prst="rect">
            <a:avLst/>
          </a:prstGeom>
        </p:spPr>
      </p:pic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F5CBD2CC-C687-6546-833D-87535617D0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88705" y="4564979"/>
            <a:ext cx="825500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96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C4306-DF91-424A-B543-93B7742DA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1983" y="1853754"/>
            <a:ext cx="5157363" cy="38227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Start with the Grid</a:t>
            </a:r>
          </a:p>
          <a:p>
            <a:r>
              <a:rPr lang="en-US" dirty="0"/>
              <a:t>Profiling A, B, C</a:t>
            </a:r>
          </a:p>
          <a:p>
            <a:r>
              <a:rPr lang="en-US" dirty="0"/>
              <a:t>Look-a-likes</a:t>
            </a:r>
          </a:p>
          <a:p>
            <a:r>
              <a:rPr lang="en-US" dirty="0"/>
              <a:t>Plan “what next”</a:t>
            </a:r>
          </a:p>
          <a:p>
            <a:r>
              <a:rPr lang="en-US" dirty="0"/>
              <a:t>Track it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27B25F7-CE79-8149-81B3-6D8C9AD82B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54" y="1691462"/>
            <a:ext cx="6596266" cy="494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40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1D0745DD-388F-5446-A96E-F15CEC800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54" y="1691462"/>
            <a:ext cx="6596266" cy="494918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D82928-23FA-0748-9711-78ED506B3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1983" y="1853754"/>
            <a:ext cx="5157363" cy="4786888"/>
          </a:xfrm>
        </p:spPr>
        <p:txBody>
          <a:bodyPr>
            <a:normAutofit/>
          </a:bodyPr>
          <a:lstStyle/>
          <a:p>
            <a:r>
              <a:rPr lang="en-US" dirty="0"/>
              <a:t>$500 we’d </a:t>
            </a:r>
            <a:br>
              <a:rPr lang="en-US" dirty="0"/>
            </a:br>
            <a:r>
              <a:rPr lang="en-US" dirty="0"/>
              <a:t>“look inside”</a:t>
            </a:r>
          </a:p>
          <a:p>
            <a:r>
              <a:rPr lang="en-US" dirty="0"/>
              <a:t>$5000 we’d go “inside out”</a:t>
            </a:r>
          </a:p>
          <a:p>
            <a:r>
              <a:rPr lang="en-US" dirty="0"/>
              <a:t>$50,000 we’d get “belly-to-belly”</a:t>
            </a:r>
          </a:p>
        </p:txBody>
      </p:sp>
    </p:spTree>
    <p:extLst>
      <p:ext uri="{BB962C8B-B14F-4D97-AF65-F5344CB8AC3E}">
        <p14:creationId xmlns:p14="http://schemas.microsoft.com/office/powerpoint/2010/main" val="315014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C04F2-1423-9644-9072-3F92D1DA2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200" y="154967"/>
            <a:ext cx="7162800" cy="3670419"/>
          </a:xfrm>
        </p:spPr>
        <p:txBody>
          <a:bodyPr>
            <a:normAutofit/>
          </a:bodyPr>
          <a:lstStyle/>
          <a:p>
            <a:r>
              <a:rPr lang="en-US" sz="10000" dirty="0">
                <a:solidFill>
                  <a:srgbClr val="192252"/>
                </a:solidFill>
                <a:latin typeface="Bauhaus 93" pitchFamily="82" charset="77"/>
              </a:rPr>
              <a:t> </a:t>
            </a:r>
            <a:endParaRPr lang="en-US" sz="10000" dirty="0">
              <a:solidFill>
                <a:srgbClr val="FF0000"/>
              </a:solidFill>
              <a:latin typeface="Bauhaus 93" pitchFamily="82" charset="77"/>
            </a:endParaRP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A9FD3994-B9DF-FA4A-8BCA-D2EFE1FD14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7844" y="5497924"/>
            <a:ext cx="2027391" cy="1069449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1704E20C-85DF-DD40-8C87-E233C12C30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5897" y="5803918"/>
            <a:ext cx="2462758" cy="763455"/>
          </a:xfrm>
          <a:prstGeom prst="rect">
            <a:avLst/>
          </a:prstGeom>
        </p:spPr>
      </p:pic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B5DCA4A1-094E-2B43-AFAB-6794E2AEC8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4424" y="5557330"/>
            <a:ext cx="1248307" cy="1248307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9358AAB7-CCC6-5648-A5AD-CEB1038A30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1300" y="1996462"/>
            <a:ext cx="9169400" cy="3162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571FE3D1-73A8-F445-9D80-E3625F37B4A7}"/>
              </a:ext>
            </a:extLst>
          </p:cNvPr>
          <p:cNvSpPr txBox="1">
            <a:spLocks/>
          </p:cNvSpPr>
          <p:nvPr/>
        </p:nvSpPr>
        <p:spPr>
          <a:xfrm>
            <a:off x="1451579" y="804519"/>
            <a:ext cx="9229121" cy="1049235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1" i="0" kern="1200" cap="all" baseline="0">
                <a:solidFill>
                  <a:srgbClr val="007DD8"/>
                </a:solidFill>
                <a:effectLst/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THANK YOU!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F2FD460-578F-C94B-B05C-EBDA0D991E5D}"/>
              </a:ext>
            </a:extLst>
          </p:cNvPr>
          <p:cNvSpPr txBox="1">
            <a:spLocks/>
          </p:cNvSpPr>
          <p:nvPr/>
        </p:nvSpPr>
        <p:spPr>
          <a:xfrm>
            <a:off x="7874001" y="5301470"/>
            <a:ext cx="4115346" cy="1339172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i="0" kern="1200" cap="all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info@leadgencompass.com</a:t>
            </a:r>
          </a:p>
          <a:p>
            <a:pPr algn="ctr"/>
            <a:r>
              <a:rPr lang="en-US" sz="4000" dirty="0"/>
              <a:t>402-334-1824 </a:t>
            </a:r>
          </a:p>
        </p:txBody>
      </p:sp>
    </p:spTree>
    <p:extLst>
      <p:ext uri="{BB962C8B-B14F-4D97-AF65-F5344CB8AC3E}">
        <p14:creationId xmlns:p14="http://schemas.microsoft.com/office/powerpoint/2010/main" val="1962827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ORIGIN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374FF-A2DD-8848-A7BA-2BC4B1005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6099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Two calls, back to back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Two radically different budgets</a:t>
            </a:r>
          </a:p>
          <a:p>
            <a:pPr marL="0" indent="0">
              <a:buNone/>
            </a:pPr>
            <a:r>
              <a:rPr lang="en-US" dirty="0"/>
              <a:t>Same objective – MORE LEADS </a:t>
            </a:r>
          </a:p>
        </p:txBody>
      </p:sp>
      <p:pic>
        <p:nvPicPr>
          <p:cNvPr id="5" name="Picture 4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5B8AF808-2042-6C4F-8C9C-25B03FFBD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7023" y="1651000"/>
            <a:ext cx="1501397" cy="2868741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2B3D678C-2E7D-864F-8D4F-1D18350E7F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8637" y="1651000"/>
            <a:ext cx="1612908" cy="2870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58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ORIGIN STORY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3122E12D-393F-7C4A-8226-3A494F8228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300" y="1847850"/>
            <a:ext cx="91694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350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</a:t>
            </a:r>
          </a:p>
        </p:txBody>
      </p:sp>
      <p:pic>
        <p:nvPicPr>
          <p:cNvPr id="4" name="Picture 3" descr="A picture containing room, table&#10;&#10;Description automatically generated">
            <a:extLst>
              <a:ext uri="{FF2B5EF4-FFF2-40B4-BE49-F238E27FC236}">
                <a16:creationId xmlns:a16="http://schemas.microsoft.com/office/drawing/2014/main" id="{9A1456C7-5AC1-B247-B951-40E0B1845B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1853754"/>
            <a:ext cx="3822700" cy="382270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6439852-8189-1548-BB3B-75488E54D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4279" y="1853754"/>
            <a:ext cx="6328108" cy="3822700"/>
          </a:xfrm>
        </p:spPr>
        <p:txBody>
          <a:bodyPr>
            <a:normAutofit/>
          </a:bodyPr>
          <a:lstStyle/>
          <a:p>
            <a:r>
              <a:rPr lang="en-US" dirty="0"/>
              <a:t>Regional Injection Molder</a:t>
            </a:r>
          </a:p>
          <a:p>
            <a:r>
              <a:rPr lang="en-US" dirty="0"/>
              <a:t>2 Execs, 3 </a:t>
            </a:r>
            <a:r>
              <a:rPr lang="en-US" dirty="0" err="1"/>
              <a:t>Acctg</a:t>
            </a:r>
            <a:r>
              <a:rPr lang="en-US" dirty="0"/>
              <a:t>, 1 Mktg</a:t>
            </a:r>
            <a:br>
              <a:rPr lang="en-US" dirty="0"/>
            </a:br>
            <a:r>
              <a:rPr lang="en-US" dirty="0"/>
              <a:t>3 Sales, 15 Floor/</a:t>
            </a:r>
            <a:r>
              <a:rPr lang="en-US" dirty="0" err="1"/>
              <a:t>Whse</a:t>
            </a:r>
            <a:endParaRPr lang="en-US" dirty="0"/>
          </a:p>
          <a:p>
            <a:r>
              <a:rPr lang="en-US" dirty="0"/>
              <a:t>Need “filler” projects</a:t>
            </a:r>
          </a:p>
          <a:p>
            <a:r>
              <a:rPr lang="en-US" dirty="0"/>
              <a:t>Sales cycle, 90+ days</a:t>
            </a:r>
          </a:p>
        </p:txBody>
      </p:sp>
    </p:spTree>
    <p:extLst>
      <p:ext uri="{BB962C8B-B14F-4D97-AF65-F5344CB8AC3E}">
        <p14:creationId xmlns:p14="http://schemas.microsoft.com/office/powerpoint/2010/main" val="26964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$500 LEAD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7DDEF-1612-234A-89D9-A8BF02603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8920" y="1833738"/>
            <a:ext cx="6328108" cy="3822700"/>
          </a:xfrm>
        </p:spPr>
        <p:txBody>
          <a:bodyPr>
            <a:normAutofit/>
          </a:bodyPr>
          <a:lstStyle/>
          <a:p>
            <a:r>
              <a:rPr lang="en-US" dirty="0"/>
              <a:t>Head to the Grid</a:t>
            </a:r>
          </a:p>
          <a:p>
            <a:r>
              <a:rPr lang="en-US" dirty="0"/>
              <a:t>Fast revenue</a:t>
            </a:r>
          </a:p>
          <a:p>
            <a:r>
              <a:rPr lang="en-US" dirty="0"/>
              <a:t>Existing, existing</a:t>
            </a:r>
          </a:p>
          <a:p>
            <a:endParaRPr lang="en-US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5269336-5D8D-C046-98CA-A5D107F90C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54" y="1691462"/>
            <a:ext cx="6596266" cy="4949180"/>
          </a:xfrm>
          <a:prstGeom prst="rect">
            <a:avLst/>
          </a:prstGeom>
        </p:spPr>
      </p:pic>
      <p:sp>
        <p:nvSpPr>
          <p:cNvPr id="6" name="5-Point Star 5">
            <a:extLst>
              <a:ext uri="{FF2B5EF4-FFF2-40B4-BE49-F238E27FC236}">
                <a16:creationId xmlns:a16="http://schemas.microsoft.com/office/drawing/2014/main" id="{C7F119B8-003A-E745-BAB5-F1028B3BBCB3}"/>
              </a:ext>
            </a:extLst>
          </p:cNvPr>
          <p:cNvSpPr/>
          <p:nvPr/>
        </p:nvSpPr>
        <p:spPr>
          <a:xfrm>
            <a:off x="2038662" y="4646951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7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$500 LEAD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C4306-DF91-424A-B543-93B7742DA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8920" y="1853753"/>
            <a:ext cx="5190426" cy="4681957"/>
          </a:xfrm>
        </p:spPr>
        <p:txBody>
          <a:bodyPr>
            <a:normAutofit/>
          </a:bodyPr>
          <a:lstStyle/>
          <a:p>
            <a:r>
              <a:rPr lang="en-US" dirty="0"/>
              <a:t>Profiling – # of prods/</a:t>
            </a:r>
            <a:r>
              <a:rPr lang="en-US" dirty="0" err="1"/>
              <a:t>svcs</a:t>
            </a:r>
            <a:r>
              <a:rPr lang="en-US" dirty="0"/>
              <a:t> by acct</a:t>
            </a:r>
          </a:p>
          <a:p>
            <a:r>
              <a:rPr lang="en-US" dirty="0"/>
              <a:t>ID look-a-likes in list</a:t>
            </a:r>
          </a:p>
          <a:p>
            <a:r>
              <a:rPr lang="en-US" dirty="0"/>
              <a:t>Phone/live survey </a:t>
            </a:r>
          </a:p>
          <a:p>
            <a:r>
              <a:rPr lang="en-US" dirty="0"/>
              <a:t>”Before” &amp; “Found”</a:t>
            </a:r>
          </a:p>
          <a:p>
            <a:r>
              <a:rPr lang="en-US" dirty="0"/>
              <a:t>Leverage relationship</a:t>
            </a:r>
          </a:p>
          <a:p>
            <a:endParaRPr lang="en-US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B74FCEBA-8BC1-DC49-8B33-D3518520A9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54" y="1691462"/>
            <a:ext cx="6596266" cy="4949180"/>
          </a:xfrm>
          <a:prstGeom prst="rect">
            <a:avLst/>
          </a:prstGeom>
        </p:spPr>
      </p:pic>
      <p:sp>
        <p:nvSpPr>
          <p:cNvPr id="5" name="5-Point Star 4">
            <a:extLst>
              <a:ext uri="{FF2B5EF4-FFF2-40B4-BE49-F238E27FC236}">
                <a16:creationId xmlns:a16="http://schemas.microsoft.com/office/drawing/2014/main" id="{FB9600AE-5929-5A45-B4C1-7939DF03FB09}"/>
              </a:ext>
            </a:extLst>
          </p:cNvPr>
          <p:cNvSpPr/>
          <p:nvPr/>
        </p:nvSpPr>
        <p:spPr>
          <a:xfrm>
            <a:off x="2038662" y="4646951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24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$5,000 LEAD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C4306-DF91-424A-B543-93B7742DA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8174" y="1853753"/>
            <a:ext cx="5233826" cy="4636987"/>
          </a:xfrm>
        </p:spPr>
        <p:txBody>
          <a:bodyPr>
            <a:normAutofit/>
          </a:bodyPr>
          <a:lstStyle/>
          <a:p>
            <a:r>
              <a:rPr lang="en-US" dirty="0"/>
              <a:t>Head to grid! Blitz!</a:t>
            </a:r>
          </a:p>
          <a:p>
            <a:r>
              <a:rPr lang="en-US" dirty="0"/>
              <a:t>Profile/Survey ($500)</a:t>
            </a:r>
          </a:p>
          <a:p>
            <a:r>
              <a:rPr lang="en-US" dirty="0"/>
              <a:t>Postcard refer ($300)</a:t>
            </a:r>
          </a:p>
          <a:p>
            <a:r>
              <a:rPr lang="en-US" dirty="0" err="1"/>
              <a:t>Adwords</a:t>
            </a:r>
            <a:r>
              <a:rPr lang="en-US" dirty="0"/>
              <a:t>/Retarget/FB</a:t>
            </a:r>
            <a:br>
              <a:rPr lang="en-US" dirty="0"/>
            </a:br>
            <a:r>
              <a:rPr lang="en-US" dirty="0"/>
              <a:t>($500/</a:t>
            </a:r>
            <a:r>
              <a:rPr lang="en-US" dirty="0" err="1"/>
              <a:t>mo</a:t>
            </a:r>
            <a:r>
              <a:rPr lang="en-US" dirty="0"/>
              <a:t>)</a:t>
            </a:r>
          </a:p>
          <a:p>
            <a:r>
              <a:rPr lang="en-US" dirty="0"/>
              <a:t>Testimonials on site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DF3057E-BF70-1749-A3F7-36F1FCB60A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54" y="1691462"/>
            <a:ext cx="6596266" cy="4949180"/>
          </a:xfrm>
          <a:prstGeom prst="rect">
            <a:avLst/>
          </a:prstGeom>
        </p:spPr>
      </p:pic>
      <p:sp>
        <p:nvSpPr>
          <p:cNvPr id="5" name="5-Point Star 4">
            <a:extLst>
              <a:ext uri="{FF2B5EF4-FFF2-40B4-BE49-F238E27FC236}">
                <a16:creationId xmlns:a16="http://schemas.microsoft.com/office/drawing/2014/main" id="{383A3CBE-65F2-614C-96A4-AE40A9472029}"/>
              </a:ext>
            </a:extLst>
          </p:cNvPr>
          <p:cNvSpPr/>
          <p:nvPr/>
        </p:nvSpPr>
        <p:spPr>
          <a:xfrm>
            <a:off x="2233534" y="2994285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>
            <a:extLst>
              <a:ext uri="{FF2B5EF4-FFF2-40B4-BE49-F238E27FC236}">
                <a16:creationId xmlns:a16="http://schemas.microsoft.com/office/drawing/2014/main" id="{697578AD-2FD6-6B4B-ABE2-9B9CF8E76EAE}"/>
              </a:ext>
            </a:extLst>
          </p:cNvPr>
          <p:cNvSpPr/>
          <p:nvPr/>
        </p:nvSpPr>
        <p:spPr>
          <a:xfrm>
            <a:off x="3869960" y="4450829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>
            <a:extLst>
              <a:ext uri="{FF2B5EF4-FFF2-40B4-BE49-F238E27FC236}">
                <a16:creationId xmlns:a16="http://schemas.microsoft.com/office/drawing/2014/main" id="{4539D96C-56F0-3043-A1CC-8DE41CC91962}"/>
              </a:ext>
            </a:extLst>
          </p:cNvPr>
          <p:cNvSpPr/>
          <p:nvPr/>
        </p:nvSpPr>
        <p:spPr>
          <a:xfrm>
            <a:off x="4696918" y="4450828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>
            <a:extLst>
              <a:ext uri="{FF2B5EF4-FFF2-40B4-BE49-F238E27FC236}">
                <a16:creationId xmlns:a16="http://schemas.microsoft.com/office/drawing/2014/main" id="{D8699597-F4C0-0F42-A24C-2FF504663D39}"/>
              </a:ext>
            </a:extLst>
          </p:cNvPr>
          <p:cNvSpPr/>
          <p:nvPr/>
        </p:nvSpPr>
        <p:spPr>
          <a:xfrm>
            <a:off x="2038662" y="4646951"/>
            <a:ext cx="959371" cy="869429"/>
          </a:xfrm>
          <a:prstGeom prst="star5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4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$5,000 LEAD GENERATION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0800F0-05CC-4841-970D-3519D960D563}"/>
              </a:ext>
            </a:extLst>
          </p:cNvPr>
          <p:cNvSpPr txBox="1">
            <a:spLocks/>
          </p:cNvSpPr>
          <p:nvPr/>
        </p:nvSpPr>
        <p:spPr>
          <a:xfrm>
            <a:off x="6958174" y="1853754"/>
            <a:ext cx="5233826" cy="43971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600" b="1" i="0" kern="1200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2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Rhyming 3</a:t>
            </a:r>
            <a:r>
              <a:rPr lang="en-US" baseline="30000" dirty="0"/>
              <a:t>rd</a:t>
            </a:r>
            <a:r>
              <a:rPr lang="en-US" dirty="0"/>
              <a:t> party list</a:t>
            </a:r>
            <a:br>
              <a:rPr lang="en-US" dirty="0"/>
            </a:br>
            <a:r>
              <a:rPr lang="en-US" dirty="0"/>
              <a:t>“A&amp;B” ($300)</a:t>
            </a:r>
          </a:p>
          <a:p>
            <a:r>
              <a:rPr lang="en-US" dirty="0"/>
              <a:t>Earn new biz offer</a:t>
            </a:r>
          </a:p>
          <a:p>
            <a:r>
              <a:rPr lang="en-US" dirty="0"/>
              <a:t>250 Postcards ($300)</a:t>
            </a:r>
          </a:p>
          <a:p>
            <a:r>
              <a:rPr lang="en-US" dirty="0"/>
              <a:t>Call day event ($300)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2B370BA-755A-1F48-9385-685759471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54" y="1691462"/>
            <a:ext cx="6596266" cy="4949180"/>
          </a:xfrm>
          <a:prstGeom prst="rect">
            <a:avLst/>
          </a:prstGeom>
        </p:spPr>
      </p:pic>
      <p:sp>
        <p:nvSpPr>
          <p:cNvPr id="8" name="5-Point Star 7">
            <a:extLst>
              <a:ext uri="{FF2B5EF4-FFF2-40B4-BE49-F238E27FC236}">
                <a16:creationId xmlns:a16="http://schemas.microsoft.com/office/drawing/2014/main" id="{141BF61E-9D5E-4B4D-BA77-806EE550370D}"/>
              </a:ext>
            </a:extLst>
          </p:cNvPr>
          <p:cNvSpPr/>
          <p:nvPr/>
        </p:nvSpPr>
        <p:spPr>
          <a:xfrm>
            <a:off x="2233534" y="2994285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>
            <a:extLst>
              <a:ext uri="{FF2B5EF4-FFF2-40B4-BE49-F238E27FC236}">
                <a16:creationId xmlns:a16="http://schemas.microsoft.com/office/drawing/2014/main" id="{D010CAE1-20F8-D64D-A87B-D84444B40042}"/>
              </a:ext>
            </a:extLst>
          </p:cNvPr>
          <p:cNvSpPr/>
          <p:nvPr/>
        </p:nvSpPr>
        <p:spPr>
          <a:xfrm>
            <a:off x="3869960" y="4450829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>
            <a:extLst>
              <a:ext uri="{FF2B5EF4-FFF2-40B4-BE49-F238E27FC236}">
                <a16:creationId xmlns:a16="http://schemas.microsoft.com/office/drawing/2014/main" id="{090B860C-0C07-6747-B103-2C3BFFA9E313}"/>
              </a:ext>
            </a:extLst>
          </p:cNvPr>
          <p:cNvSpPr/>
          <p:nvPr/>
        </p:nvSpPr>
        <p:spPr>
          <a:xfrm>
            <a:off x="4696918" y="4450828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>
            <a:extLst>
              <a:ext uri="{FF2B5EF4-FFF2-40B4-BE49-F238E27FC236}">
                <a16:creationId xmlns:a16="http://schemas.microsoft.com/office/drawing/2014/main" id="{DA4C4988-E309-D041-9EEF-CD233F2A0829}"/>
              </a:ext>
            </a:extLst>
          </p:cNvPr>
          <p:cNvSpPr/>
          <p:nvPr/>
        </p:nvSpPr>
        <p:spPr>
          <a:xfrm>
            <a:off x="2038662" y="4646951"/>
            <a:ext cx="959371" cy="869429"/>
          </a:xfrm>
          <a:prstGeom prst="star5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9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$5,000 LEAD GENERATION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6AE8CD6-2681-E346-BFD2-A90358409C25}"/>
              </a:ext>
            </a:extLst>
          </p:cNvPr>
          <p:cNvSpPr txBox="1">
            <a:spLocks/>
          </p:cNvSpPr>
          <p:nvPr/>
        </p:nvSpPr>
        <p:spPr>
          <a:xfrm>
            <a:off x="6958174" y="1853754"/>
            <a:ext cx="5233826" cy="47868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600" b="1" i="0" kern="1200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2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250 </a:t>
            </a:r>
            <a:r>
              <a:rPr lang="en-US" dirty="0" err="1"/>
              <a:t>PCard</a:t>
            </a:r>
            <a:r>
              <a:rPr lang="en-US" dirty="0"/>
              <a:t> #2/3 ($600)</a:t>
            </a:r>
          </a:p>
          <a:p>
            <a:endParaRPr lang="en-US" dirty="0"/>
          </a:p>
          <a:p>
            <a:r>
              <a:rPr lang="en-US" dirty="0"/>
              <a:t>(no one has time)</a:t>
            </a:r>
          </a:p>
          <a:p>
            <a:r>
              <a:rPr lang="en-US" dirty="0"/>
              <a:t>$1000 for intern</a:t>
            </a:r>
          </a:p>
          <a:p>
            <a:r>
              <a:rPr lang="en-US" dirty="0"/>
              <a:t>$300 data party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1316BE8-5F64-2B4B-AF48-789F86BF47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54" y="1691462"/>
            <a:ext cx="6596266" cy="4949180"/>
          </a:xfrm>
          <a:prstGeom prst="rect">
            <a:avLst/>
          </a:prstGeom>
        </p:spPr>
      </p:pic>
      <p:sp>
        <p:nvSpPr>
          <p:cNvPr id="8" name="5-Point Star 7">
            <a:extLst>
              <a:ext uri="{FF2B5EF4-FFF2-40B4-BE49-F238E27FC236}">
                <a16:creationId xmlns:a16="http://schemas.microsoft.com/office/drawing/2014/main" id="{A308F3C2-3D99-AC4E-B989-AD91EA305CBE}"/>
              </a:ext>
            </a:extLst>
          </p:cNvPr>
          <p:cNvSpPr/>
          <p:nvPr/>
        </p:nvSpPr>
        <p:spPr>
          <a:xfrm>
            <a:off x="2233534" y="2994285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>
            <a:extLst>
              <a:ext uri="{FF2B5EF4-FFF2-40B4-BE49-F238E27FC236}">
                <a16:creationId xmlns:a16="http://schemas.microsoft.com/office/drawing/2014/main" id="{99CB04AF-611A-7249-80D7-D5B2DABB6880}"/>
              </a:ext>
            </a:extLst>
          </p:cNvPr>
          <p:cNvSpPr/>
          <p:nvPr/>
        </p:nvSpPr>
        <p:spPr>
          <a:xfrm>
            <a:off x="3869960" y="4450829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>
            <a:extLst>
              <a:ext uri="{FF2B5EF4-FFF2-40B4-BE49-F238E27FC236}">
                <a16:creationId xmlns:a16="http://schemas.microsoft.com/office/drawing/2014/main" id="{CE9A7B42-1DA6-AB48-A1DC-DE250AA6F02C}"/>
              </a:ext>
            </a:extLst>
          </p:cNvPr>
          <p:cNvSpPr/>
          <p:nvPr/>
        </p:nvSpPr>
        <p:spPr>
          <a:xfrm>
            <a:off x="4696918" y="4450828"/>
            <a:ext cx="959371" cy="86942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>
            <a:extLst>
              <a:ext uri="{FF2B5EF4-FFF2-40B4-BE49-F238E27FC236}">
                <a16:creationId xmlns:a16="http://schemas.microsoft.com/office/drawing/2014/main" id="{A8CABE14-6ABC-6E47-AC72-77D56EE7A9D6}"/>
              </a:ext>
            </a:extLst>
          </p:cNvPr>
          <p:cNvSpPr/>
          <p:nvPr/>
        </p:nvSpPr>
        <p:spPr>
          <a:xfrm>
            <a:off x="2038662" y="4646951"/>
            <a:ext cx="959371" cy="869429"/>
          </a:xfrm>
          <a:prstGeom prst="star5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2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ue and Yellow" id="{4098AD59-4559-6840-941D-FE0975C0BC6A}" vid="{EC1C6FDB-BE0C-984E-8C4E-E9B51AFBC09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3466</TotalTime>
  <Words>387</Words>
  <Application>Microsoft Macintosh PowerPoint</Application>
  <PresentationFormat>Widescreen</PresentationFormat>
  <Paragraphs>80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Bauhaus 93</vt:lpstr>
      <vt:lpstr>Gill Sans MT</vt:lpstr>
      <vt:lpstr>Gallery</vt:lpstr>
      <vt:lpstr> </vt:lpstr>
      <vt:lpstr>THE ORIGIN STORY</vt:lpstr>
      <vt:lpstr>THE ORIGIN STORY</vt:lpstr>
      <vt:lpstr>PARAMETERS</vt:lpstr>
      <vt:lpstr>$500 LEAD GENERATION</vt:lpstr>
      <vt:lpstr>$500 LEAD GENERATION</vt:lpstr>
      <vt:lpstr>$5,000 LEAD GENERATION</vt:lpstr>
      <vt:lpstr>$5,000 LEAD GENERATION</vt:lpstr>
      <vt:lpstr>$5,000 LEAD GENERATION</vt:lpstr>
      <vt:lpstr>$5,000 LEAD GENERATION</vt:lpstr>
      <vt:lpstr>$50,000 LEAD GENERATION</vt:lpstr>
      <vt:lpstr>$50,000 LEAD GENERATION</vt:lpstr>
      <vt:lpstr>$50,000 LEAD GENERATION</vt:lpstr>
      <vt:lpstr>$50,000 LEAD GENERATION</vt:lpstr>
      <vt:lpstr>$500, $5,000, or $50,000</vt:lpstr>
      <vt:lpstr>QUESTIONS?</vt:lpstr>
      <vt:lpstr>WHAT NOW?</vt:lpstr>
      <vt:lpstr>REVIEW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Facebook </dc:title>
  <dc:creator>Microsoft Office User</dc:creator>
  <cp:lastModifiedBy>Greg Chambers</cp:lastModifiedBy>
  <cp:revision>126</cp:revision>
  <dcterms:created xsi:type="dcterms:W3CDTF">2018-04-27T15:25:01Z</dcterms:created>
  <dcterms:modified xsi:type="dcterms:W3CDTF">2020-02-20T12:48:50Z</dcterms:modified>
</cp:coreProperties>
</file>